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66" r:id="rId13"/>
    <p:sldId id="269" r:id="rId14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E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63"/>
    <p:restoredTop sz="94638"/>
  </p:normalViewPr>
  <p:slideViewPr>
    <p:cSldViewPr>
      <p:cViewPr>
        <p:scale>
          <a:sx n="96" d="100"/>
          <a:sy n="96" d="100"/>
        </p:scale>
        <p:origin x="1280" y="85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84944-1283-AB48-9861-6C71003A10E7}" type="datetimeFigureOut">
              <a:rPr kumimoji="1" lang="ko-KR" altLang="en-US" smtClean="0"/>
              <a:t>2025. 2. 16.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34B7-64A7-FC4B-931A-43FFC04F09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73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34B7-64A7-FC4B-931A-43FFC04F098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29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endParaRPr lang="ko-KR" altLang="en-US" sz="1200" b="1" dirty="0">
              <a:cs typeface="Malgun Gothic S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34B7-64A7-FC4B-931A-43FFC04F098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034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5B87F-06FF-7135-A557-61A5098B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475AE-FED6-4A03-BC4B-161C03C49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727B4-B773-A51F-4393-434C4A98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C111D-611D-E349-E3CF-85D4EA0F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90354-04DE-4368-4929-B4946BE5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4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871B2-6BD0-5DF3-00F0-CBFD5A88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4674F5-2E28-309A-2DFC-1DEDEC387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0D607-88C4-4754-8F74-1BEC9291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8C7DB-DA3B-1607-736F-8D536DEEB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7ABB9-9FE0-FC29-59F9-AE578C88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844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8E393F-A4BA-1F6A-0DF9-9E8D3F1AE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DC2F2-5444-0A66-F30E-153A2E4E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14454-7B5E-2B91-E55E-4A69F044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43F32-C233-41BC-C5D7-07DB7FD9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93E75-EAAC-A602-6351-67507169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10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48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2/15/25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2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6163D-9A5B-7257-4A06-8F4F5EF0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0FD10-925B-06E1-2AEE-65B6D9398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0D5DC-58E6-7280-23DC-52E1D1F7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9B494-4C7F-54E8-0B93-5ECA6E60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5C61E-9A44-AFDB-CE76-80B34691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09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C9994-B2A1-47A7-684C-C7DC146A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6B8DD-31DC-B031-8AF0-EEEDD5D0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BC337-8F80-E45E-5CCA-91CD8F87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4BB1A-B662-CB08-1F18-F7863684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60078-342B-5337-EF72-1F3DB984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62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C4BA4-BAC7-DC24-2BD1-D359434F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777A7-4CF4-C7C1-070D-CB21C879A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60644-C3A1-9B91-8359-BF991CAAB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CCFEBF-673A-63E7-5961-BA4F4A35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01FAA-26F3-944F-318A-0091133E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02CB2-C41F-ECE8-AC99-DD02AD1A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05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5770-EF07-BF82-D649-EA02BBD7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4239F3-8DD7-DB4D-EBE3-B65CE1BCB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26F44-9109-75E9-B6DB-892A547C1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AD266-316B-55CE-AD08-3CB96A1E0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6A3F01-2834-6FA9-0862-8CD7127EC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F13AD-5F98-A8D4-3C01-F2E8E53D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DF449-934E-1FF6-7009-7C877366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FE7AF3-7248-5501-2EC7-4CBF0218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841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EED43-1E42-12AC-6B95-88C58522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6D985-38F8-FB21-154F-A9606DE4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A8A94-3BB8-44B1-F19B-7EE40144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05F9B5-EEC4-0AFE-9821-432D8A00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97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FAB9BD-2EF4-FDF3-1B31-9F4E97E4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C1ECA-84CF-B268-2BB0-D59342E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9BD01-FDB8-47CD-C2A7-68493B6B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770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96635-F663-1D72-7C19-D210CC08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DBC9F-6C81-EBC7-173F-7A32DBB7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A9D77-4675-EEF2-1706-175EE24BF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D6ACF-3A15-61AB-7FEE-20EB4502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4CAFB-A38A-D172-413D-323BE31B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D5457-17B5-B025-D24D-421B91BE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930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5F2F1-9155-B4DA-293D-115C27C9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C510D3-7C7D-F9A7-D352-0C4DE92A5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E23E1-7301-8481-85D8-8AB7AE127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C75BC-FF00-A646-FF58-1D65336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7FC-6D31-3B3C-7840-38ADC05E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F9B5B0-C753-54F2-E1B5-4517C4C8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732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4E3B6B-4046-2B17-2D48-48444207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F5F1C9-95A5-1D4E-0154-886B3932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24855-F6AD-5861-B101-0C9B38A89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2/15/25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196A81-480D-46BF-A9C4-D77C8C319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CEE05-7721-F545-AC06-E660EE236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5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62792" y="463825"/>
            <a:ext cx="306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Malgun Gothic"/>
                <a:cs typeface="Malgun Gothic"/>
              </a:rPr>
              <a:t>소비를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기록하고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나를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54" dirty="0">
                <a:latin typeface="Malgun Gothic"/>
                <a:cs typeface="Malgun Gothic"/>
              </a:rPr>
              <a:t>더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185" dirty="0">
                <a:latin typeface="Malgun Gothic"/>
                <a:cs typeface="Malgun Gothic"/>
              </a:rPr>
              <a:t>알아가요!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045" y="228600"/>
            <a:ext cx="9690442" cy="67379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861663"/>
            <a:ext cx="10515600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7200" spc="215" dirty="0">
                <a:solidFill>
                  <a:srgbClr val="353A19"/>
                </a:solidFill>
                <a:latin typeface="Ttangsbudaejjigae Medium" panose="02020603020101020101" pitchFamily="18" charset="-127"/>
                <a:ea typeface="Ttangsbudaejjigae Medium" panose="02020603020101020101" pitchFamily="18" charset="-127"/>
              </a:rPr>
              <a:t>소비채집</a:t>
            </a:r>
            <a:endParaRPr sz="7200" dirty="0">
              <a:latin typeface="Ttangsbudaejjigae Medium" panose="02020603020101020101" pitchFamily="18" charset="-127"/>
              <a:ea typeface="Ttangsbudaejjiga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BCA57-291B-9C5C-79B6-400AFF1B3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FD39B64-2FC4-3C9A-6AE5-A17EDA134D0B}"/>
              </a:ext>
            </a:extLst>
          </p:cNvPr>
          <p:cNvSpPr/>
          <p:nvPr/>
        </p:nvSpPr>
        <p:spPr>
          <a:xfrm>
            <a:off x="762894" y="2832789"/>
            <a:ext cx="3059477" cy="6460705"/>
          </a:xfrm>
          <a:prstGeom prst="roundRect">
            <a:avLst>
              <a:gd name="adj" fmla="val 127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CB50D32-260B-A91F-C1FD-D49D29E1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606229" y="2667001"/>
            <a:ext cx="3372808" cy="679228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CE871AB-E401-C1B2-747A-C1F268D68439}"/>
              </a:ext>
            </a:extLst>
          </p:cNvPr>
          <p:cNvSpPr/>
          <p:nvPr/>
        </p:nvSpPr>
        <p:spPr>
          <a:xfrm>
            <a:off x="8312934" y="-1586811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AC9AD-97B2-FD09-D684-7FE2DD65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8156268" y="-1752600"/>
            <a:ext cx="3372808" cy="6792282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D3F2FC-8347-E9E9-FAFA-A04B38763E9B}"/>
              </a:ext>
            </a:extLst>
          </p:cNvPr>
          <p:cNvSpPr/>
          <p:nvPr/>
        </p:nvSpPr>
        <p:spPr>
          <a:xfrm>
            <a:off x="4542884" y="2836102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34E8EC-260C-5689-218F-4FDADBE6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4386218" y="2667000"/>
            <a:ext cx="3372808" cy="67922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CB51F2-ED9B-6ACC-082B-4EF501F01C7E}"/>
              </a:ext>
            </a:extLst>
          </p:cNvPr>
          <p:cNvSpPr/>
          <p:nvPr/>
        </p:nvSpPr>
        <p:spPr>
          <a:xfrm>
            <a:off x="497028" y="3276600"/>
            <a:ext cx="3521837" cy="685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2611A5-89BF-A711-C962-AE16525CC40D}"/>
              </a:ext>
            </a:extLst>
          </p:cNvPr>
          <p:cNvSpPr/>
          <p:nvPr/>
        </p:nvSpPr>
        <p:spPr>
          <a:xfrm>
            <a:off x="1407634" y="2260828"/>
            <a:ext cx="1769995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>
              <a:lnSpc>
                <a:spcPct val="101400"/>
              </a:lnSpc>
              <a:spcBef>
                <a:spcPts val="75"/>
              </a:spcBef>
            </a:pP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월</a:t>
            </a:r>
            <a:r>
              <a:rPr lang="en-US" altLang="ko-KR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/</a:t>
            </a: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연간 선택기능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42D9B-7379-934D-2241-FB998741C526}"/>
              </a:ext>
            </a:extLst>
          </p:cNvPr>
          <p:cNvSpPr/>
          <p:nvPr/>
        </p:nvSpPr>
        <p:spPr>
          <a:xfrm>
            <a:off x="4335081" y="3810000"/>
            <a:ext cx="3423945" cy="21574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DE526F-1271-5402-0E47-BA477F98A569}"/>
              </a:ext>
            </a:extLst>
          </p:cNvPr>
          <p:cNvSpPr/>
          <p:nvPr/>
        </p:nvSpPr>
        <p:spPr>
          <a:xfrm>
            <a:off x="5342205" y="2260828"/>
            <a:ext cx="1507590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날짜 선택 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B7F0-DC95-F8F3-F110-2015C5878764}"/>
              </a:ext>
            </a:extLst>
          </p:cNvPr>
          <p:cNvSpPr/>
          <p:nvPr/>
        </p:nvSpPr>
        <p:spPr>
          <a:xfrm>
            <a:off x="8132966" y="3581400"/>
            <a:ext cx="342394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167953-80AD-60F8-01C4-29F83DF46AD4}"/>
              </a:ext>
            </a:extLst>
          </p:cNvPr>
          <p:cNvSpPr/>
          <p:nvPr/>
        </p:nvSpPr>
        <p:spPr>
          <a:xfrm>
            <a:off x="8423666" y="5113967"/>
            <a:ext cx="2838011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사진으로 저장</a:t>
            </a:r>
            <a:r>
              <a:rPr lang="en-US" altLang="ko-KR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/</a:t>
            </a:r>
            <a:r>
              <a:rPr lang="ko-KR" altLang="en-US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공유하기 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8" name="object 27">
            <a:extLst>
              <a:ext uri="{FF2B5EF4-FFF2-40B4-BE49-F238E27FC236}">
                <a16:creationId xmlns:a16="http://schemas.microsoft.com/office/drawing/2014/main" id="{930933EF-F998-A850-E367-52D804A90078}"/>
              </a:ext>
            </a:extLst>
          </p:cNvPr>
          <p:cNvSpPr txBox="1"/>
          <p:nvPr/>
        </p:nvSpPr>
        <p:spPr>
          <a:xfrm>
            <a:off x="8293056" y="5606606"/>
            <a:ext cx="305374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저장하기 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: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 보고서를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앨범에 저장</a:t>
            </a:r>
            <a:endParaRPr lang="en-US" altLang="ko-KR" sz="1400" spc="-150" dirty="0">
              <a:solidFill>
                <a:srgbClr val="0D0D0D"/>
              </a:solidFill>
              <a:latin typeface="Malgun Gothic Semilight"/>
              <a:cs typeface="Malgun Gothic Semilight"/>
            </a:endParaRPr>
          </a:p>
          <a:p>
            <a:pPr marL="27305" marR="5080" indent="-15240" algn="ctr">
              <a:spcBef>
                <a:spcPts val="100"/>
              </a:spcBef>
            </a:pP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공유하기 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: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 카카오톡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,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메시지 등 컨텐츠 공유 </a:t>
            </a:r>
            <a:endParaRPr sz="1400" dirty="0">
              <a:latin typeface="Malgun Gothic Semilight"/>
              <a:cs typeface="Malgun Gothic Semilight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D1A29078-8989-8994-FD6A-C9428795FFD0}"/>
              </a:ext>
            </a:extLst>
          </p:cNvPr>
          <p:cNvSpPr txBox="1">
            <a:spLocks/>
          </p:cNvSpPr>
          <p:nvPr/>
        </p:nvSpPr>
        <p:spPr>
          <a:xfrm>
            <a:off x="753368" y="658103"/>
            <a:ext cx="5495032" cy="839782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lang="ko-KR" altLang="en-US" sz="2600" b="1" spc="-390" dirty="0">
                <a:latin typeface="Malgun Gothic"/>
                <a:cs typeface="Malgun Gothic"/>
              </a:rPr>
              <a:t>월</a:t>
            </a:r>
            <a:r>
              <a:rPr lang="en-US" altLang="ko-KR" sz="2600" b="1" spc="-390" dirty="0">
                <a:latin typeface="Malgun Gothic"/>
                <a:cs typeface="Malgun Gothic"/>
              </a:rPr>
              <a:t>/</a:t>
            </a:r>
            <a:r>
              <a:rPr lang="ko-KR" altLang="en-US" sz="2600" b="1" spc="-390" dirty="0">
                <a:latin typeface="Malgun Gothic"/>
                <a:cs typeface="Malgun Gothic"/>
              </a:rPr>
              <a:t>연 별로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쌓이는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데이터를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415" dirty="0">
                <a:latin typeface="Malgun Gothic"/>
                <a:cs typeface="Malgun Gothic"/>
              </a:rPr>
              <a:t>통해</a:t>
            </a:r>
            <a:endParaRPr lang="ko-KR" altLang="en-US" sz="2600" dirty="0">
              <a:latin typeface="Malgun Gothic"/>
              <a:cs typeface="Malgun Gothic"/>
            </a:endParaRPr>
          </a:p>
          <a:p>
            <a:pPr marL="12700">
              <a:lnSpc>
                <a:spcPts val="3335"/>
              </a:lnSpc>
            </a:pPr>
            <a:r>
              <a:rPr lang="ko-KR" altLang="en-US" sz="2600" b="1" spc="-390" dirty="0">
                <a:latin typeface="Malgun Gothic"/>
                <a:cs typeface="Malgun Gothic"/>
              </a:rPr>
              <a:t>소비를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돌아보고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나에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대해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5" dirty="0">
                <a:latin typeface="Malgun Gothic"/>
                <a:cs typeface="Malgun Gothic"/>
              </a:rPr>
              <a:t>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30" dirty="0">
                <a:latin typeface="Malgun Gothic"/>
                <a:cs typeface="Malgun Gothic"/>
              </a:rPr>
              <a:t>알아가요</a:t>
            </a:r>
            <a:r>
              <a:rPr lang="en-US" altLang="ko-KR" sz="2600" b="1" spc="-330" dirty="0">
                <a:latin typeface="Malgun Gothic"/>
                <a:cs typeface="Malgun Gothic"/>
              </a:rPr>
              <a:t>.</a:t>
            </a:r>
            <a:endParaRPr lang="ko-KR" altLang="en-US" sz="26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19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97BDC97-DD6F-D593-9AFC-96287CBAF744}"/>
              </a:ext>
            </a:extLst>
          </p:cNvPr>
          <p:cNvSpPr/>
          <p:nvPr/>
        </p:nvSpPr>
        <p:spPr>
          <a:xfrm>
            <a:off x="1528265" y="2223188"/>
            <a:ext cx="3059477" cy="6460705"/>
          </a:xfrm>
          <a:prstGeom prst="roundRect">
            <a:avLst>
              <a:gd name="adj" fmla="val 127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293833" y="619959"/>
            <a:ext cx="2412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주로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품목을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소비하는지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49019" y="619958"/>
            <a:ext cx="21708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물건을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살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때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만족했고,</a:t>
            </a:r>
            <a:r>
              <a:rPr sz="1400" b="1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불만족했는지</a:t>
            </a:r>
            <a:r>
              <a:rPr sz="1400" b="1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7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31894" y="6057948"/>
            <a:ext cx="241655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현재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나의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0" dirty="0" err="1">
                <a:solidFill>
                  <a:srgbClr val="0D0D0D"/>
                </a:solidFill>
                <a:latin typeface="Malgun Gothic Semilight"/>
                <a:cs typeface="Malgun Gothic Semilight"/>
              </a:rPr>
              <a:t>관심사나</a:t>
            </a:r>
            <a:r>
              <a:rPr sz="1400" b="1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endParaRPr lang="en-US" sz="1400" b="1" spc="-20" dirty="0">
              <a:solidFill>
                <a:srgbClr val="0D0D0D"/>
              </a:solidFill>
              <a:latin typeface="Malgun Gothic Semilight"/>
              <a:cs typeface="Malgun Gothic Semilight"/>
            </a:endParaRPr>
          </a:p>
          <a:p>
            <a:pPr marL="12700" marR="5080" indent="21018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 err="1">
                <a:solidFill>
                  <a:srgbClr val="0D0D0D"/>
                </a:solidFill>
                <a:latin typeface="Malgun Gothic Semilight"/>
                <a:cs typeface="Malgun Gothic Semilight"/>
              </a:rPr>
              <a:t>소비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가치관을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52582" y="6057283"/>
            <a:ext cx="20262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 algn="ctr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목표대로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소비하고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있는지</a:t>
            </a:r>
            <a:r>
              <a:rPr sz="1400" b="1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파악할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5BD01A3-4F8C-2271-5FC6-EED7B211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1371600" y="2057400"/>
            <a:ext cx="3372808" cy="6792282"/>
          </a:xfrm>
          <a:prstGeom prst="rect">
            <a:avLst/>
          </a:prstGeom>
        </p:spPr>
      </p:pic>
      <p:pic>
        <p:nvPicPr>
          <p:cNvPr id="30" name="그림 2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714C3E-6BB2-323D-EBA5-C3A2BD37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9811" r="3255" b="21264"/>
          <a:stretch/>
        </p:blipFill>
        <p:spPr>
          <a:xfrm>
            <a:off x="8909594" y="3581400"/>
            <a:ext cx="2649673" cy="2380132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D6FA33-1CD2-C7EA-0976-E49F5E97B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 r="351" b="38014"/>
          <a:stretch/>
        </p:blipFill>
        <p:spPr>
          <a:xfrm>
            <a:off x="6131894" y="3581400"/>
            <a:ext cx="2736880" cy="2380132"/>
          </a:xfrm>
          <a:prstGeom prst="rect">
            <a:avLst/>
          </a:prstGeom>
        </p:spPr>
      </p:pic>
      <p:pic>
        <p:nvPicPr>
          <p:cNvPr id="40" name="그림 39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2243F0-B952-9D55-5127-B63BDC536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4033" r="2624" b="35597"/>
          <a:stretch/>
        </p:blipFill>
        <p:spPr>
          <a:xfrm>
            <a:off x="8909594" y="1144846"/>
            <a:ext cx="2649672" cy="2380132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C465D9-140B-D136-A6EE-A3EBA28F5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36666"/>
          <a:stretch/>
        </p:blipFill>
        <p:spPr>
          <a:xfrm>
            <a:off x="6131894" y="1151472"/>
            <a:ext cx="2736879" cy="2380132"/>
          </a:xfrm>
          <a:prstGeom prst="rect">
            <a:avLst/>
          </a:prstGeom>
        </p:spPr>
      </p:pic>
      <p:sp>
        <p:nvSpPr>
          <p:cNvPr id="49" name="object 8">
            <a:extLst>
              <a:ext uri="{FF2B5EF4-FFF2-40B4-BE49-F238E27FC236}">
                <a16:creationId xmlns:a16="http://schemas.microsoft.com/office/drawing/2014/main" id="{17DD7467-794A-FDEF-1DA2-E9CA17756528}"/>
              </a:ext>
            </a:extLst>
          </p:cNvPr>
          <p:cNvSpPr txBox="1">
            <a:spLocks/>
          </p:cNvSpPr>
          <p:nvPr/>
        </p:nvSpPr>
        <p:spPr>
          <a:xfrm>
            <a:off x="753368" y="658103"/>
            <a:ext cx="5495032" cy="839782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lang="ko-KR" altLang="en-US" sz="2600" b="1" spc="-390" dirty="0">
                <a:latin typeface="Malgun Gothic"/>
                <a:cs typeface="Malgun Gothic"/>
              </a:rPr>
              <a:t>월</a:t>
            </a:r>
            <a:r>
              <a:rPr lang="en-US" altLang="ko-KR" sz="2600" b="1" spc="-390" dirty="0">
                <a:latin typeface="Malgun Gothic"/>
                <a:cs typeface="Malgun Gothic"/>
              </a:rPr>
              <a:t>/</a:t>
            </a:r>
            <a:r>
              <a:rPr lang="ko-KR" altLang="en-US" sz="2600" b="1" spc="-390" dirty="0">
                <a:latin typeface="Malgun Gothic"/>
                <a:cs typeface="Malgun Gothic"/>
              </a:rPr>
              <a:t>연 별로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쌓이는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데이터를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415" dirty="0">
                <a:latin typeface="Malgun Gothic"/>
                <a:cs typeface="Malgun Gothic"/>
              </a:rPr>
              <a:t>통해</a:t>
            </a:r>
            <a:endParaRPr lang="ko-KR" altLang="en-US" sz="2600" dirty="0">
              <a:latin typeface="Malgun Gothic"/>
              <a:cs typeface="Malgun Gothic"/>
            </a:endParaRPr>
          </a:p>
          <a:p>
            <a:pPr marL="12700">
              <a:lnSpc>
                <a:spcPts val="3335"/>
              </a:lnSpc>
            </a:pPr>
            <a:r>
              <a:rPr lang="ko-KR" altLang="en-US" sz="2600" b="1" spc="-390" dirty="0">
                <a:latin typeface="Malgun Gothic"/>
                <a:cs typeface="Malgun Gothic"/>
              </a:rPr>
              <a:t>소비를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돌아보고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나에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대해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5" dirty="0">
                <a:latin typeface="Malgun Gothic"/>
                <a:cs typeface="Malgun Gothic"/>
              </a:rPr>
              <a:t>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30" dirty="0">
                <a:latin typeface="Malgun Gothic"/>
                <a:cs typeface="Malgun Gothic"/>
              </a:rPr>
              <a:t>알아가요</a:t>
            </a:r>
            <a:r>
              <a:rPr lang="en-US" altLang="ko-KR" sz="2600" b="1" spc="-330" dirty="0">
                <a:latin typeface="Malgun Gothic"/>
                <a:cs typeface="Malgun Gothic"/>
              </a:rPr>
              <a:t>.</a:t>
            </a:r>
            <a:endParaRPr lang="ko-KR" altLang="en-US" sz="26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2738"/>
            <a:ext cx="10515600" cy="830337"/>
          </a:xfrm>
          <a:prstGeom prst="rect">
            <a:avLst/>
          </a:prstGeom>
        </p:spPr>
        <p:txBody>
          <a:bodyPr vert="horz" wrap="square" lIns="0" tIns="386125" rIns="0" bIns="0" rtlCol="0">
            <a:spAutoFit/>
          </a:bodyPr>
          <a:lstStyle/>
          <a:p>
            <a:pPr marL="1082675" marR="5080" indent="-147955">
              <a:lnSpc>
                <a:spcPts val="3290"/>
              </a:lnSpc>
              <a:spcBef>
                <a:spcPts val="265"/>
              </a:spcBef>
            </a:pPr>
            <a:r>
              <a:rPr b="1" spc="-390" dirty="0"/>
              <a:t>기존</a:t>
            </a:r>
            <a:r>
              <a:rPr b="1" spc="-320" dirty="0"/>
              <a:t> </a:t>
            </a:r>
            <a:r>
              <a:rPr b="1" spc="-390" dirty="0"/>
              <a:t>소비</a:t>
            </a:r>
            <a:r>
              <a:rPr b="1" spc="-320" dirty="0"/>
              <a:t> </a:t>
            </a:r>
            <a:r>
              <a:rPr b="1" spc="-390" dirty="0"/>
              <a:t>기록</a:t>
            </a:r>
            <a:r>
              <a:rPr b="1" spc="-320" dirty="0"/>
              <a:t> </a:t>
            </a:r>
            <a:r>
              <a:rPr b="1" spc="-425" dirty="0"/>
              <a:t>앱과 </a:t>
            </a:r>
            <a:r>
              <a:rPr b="1" spc="-390" dirty="0"/>
              <a:t>이런</a:t>
            </a:r>
            <a:r>
              <a:rPr b="1" spc="-320" dirty="0"/>
              <a:t> </a:t>
            </a:r>
            <a:r>
              <a:rPr b="1" spc="-390" dirty="0"/>
              <a:t>점이</a:t>
            </a:r>
            <a:r>
              <a:rPr b="1" spc="-320" dirty="0"/>
              <a:t> </a:t>
            </a:r>
            <a:r>
              <a:rPr b="1" spc="-310" dirty="0"/>
              <a:t>달라요.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4823" y="2326767"/>
            <a:ext cx="5283200" cy="3635375"/>
            <a:chOff x="764823" y="2326767"/>
            <a:chExt cx="5283200" cy="3635375"/>
          </a:xfrm>
        </p:grpSpPr>
        <p:sp>
          <p:nvSpPr>
            <p:cNvPr id="4" name="object 4"/>
            <p:cNvSpPr/>
            <p:nvPr/>
          </p:nvSpPr>
          <p:spPr>
            <a:xfrm>
              <a:off x="764823" y="2326767"/>
              <a:ext cx="5283200" cy="3635375"/>
            </a:xfrm>
            <a:custGeom>
              <a:avLst/>
              <a:gdLst/>
              <a:ahLst/>
              <a:cxnLst/>
              <a:rect l="l" t="t" r="r" b="b"/>
              <a:pathLst>
                <a:path w="5283200" h="3635375">
                  <a:moveTo>
                    <a:pt x="5060501" y="0"/>
                  </a:moveTo>
                  <a:lnTo>
                    <a:pt x="222542" y="0"/>
                  </a:lnTo>
                  <a:lnTo>
                    <a:pt x="177692" y="4521"/>
                  </a:lnTo>
                  <a:lnTo>
                    <a:pt x="135918" y="17487"/>
                  </a:lnTo>
                  <a:lnTo>
                    <a:pt x="98116" y="38005"/>
                  </a:lnTo>
                  <a:lnTo>
                    <a:pt x="65181" y="65179"/>
                  </a:lnTo>
                  <a:lnTo>
                    <a:pt x="38006" y="98114"/>
                  </a:lnTo>
                  <a:lnTo>
                    <a:pt x="17488" y="135916"/>
                  </a:lnTo>
                  <a:lnTo>
                    <a:pt x="4521" y="177690"/>
                  </a:lnTo>
                  <a:lnTo>
                    <a:pt x="0" y="222542"/>
                  </a:lnTo>
                  <a:lnTo>
                    <a:pt x="0" y="3412576"/>
                  </a:lnTo>
                  <a:lnTo>
                    <a:pt x="4521" y="3457426"/>
                  </a:lnTo>
                  <a:lnTo>
                    <a:pt x="17488" y="3499199"/>
                  </a:lnTo>
                  <a:lnTo>
                    <a:pt x="38006" y="3537001"/>
                  </a:lnTo>
                  <a:lnTo>
                    <a:pt x="65181" y="3569937"/>
                  </a:lnTo>
                  <a:lnTo>
                    <a:pt x="98116" y="3597111"/>
                  </a:lnTo>
                  <a:lnTo>
                    <a:pt x="135918" y="3617630"/>
                  </a:lnTo>
                  <a:lnTo>
                    <a:pt x="177692" y="3630597"/>
                  </a:lnTo>
                  <a:lnTo>
                    <a:pt x="222542" y="3635118"/>
                  </a:lnTo>
                  <a:lnTo>
                    <a:pt x="5060501" y="3635118"/>
                  </a:lnTo>
                  <a:lnTo>
                    <a:pt x="5105352" y="3630597"/>
                  </a:lnTo>
                  <a:lnTo>
                    <a:pt x="5147126" y="3617630"/>
                  </a:lnTo>
                  <a:lnTo>
                    <a:pt x="5184928" y="3597111"/>
                  </a:lnTo>
                  <a:lnTo>
                    <a:pt x="5217864" y="3569937"/>
                  </a:lnTo>
                  <a:lnTo>
                    <a:pt x="5245038" y="3537001"/>
                  </a:lnTo>
                  <a:lnTo>
                    <a:pt x="5265555" y="3499199"/>
                  </a:lnTo>
                  <a:lnTo>
                    <a:pt x="5278522" y="3457426"/>
                  </a:lnTo>
                  <a:lnTo>
                    <a:pt x="5283043" y="3412576"/>
                  </a:lnTo>
                  <a:lnTo>
                    <a:pt x="5283043" y="222542"/>
                  </a:lnTo>
                  <a:lnTo>
                    <a:pt x="5278522" y="177690"/>
                  </a:lnTo>
                  <a:lnTo>
                    <a:pt x="5265555" y="135916"/>
                  </a:lnTo>
                  <a:lnTo>
                    <a:pt x="5245038" y="98114"/>
                  </a:lnTo>
                  <a:lnTo>
                    <a:pt x="5217864" y="65179"/>
                  </a:lnTo>
                  <a:lnTo>
                    <a:pt x="5184928" y="38005"/>
                  </a:lnTo>
                  <a:lnTo>
                    <a:pt x="5147126" y="17487"/>
                  </a:lnTo>
                  <a:lnTo>
                    <a:pt x="5105352" y="4521"/>
                  </a:lnTo>
                  <a:lnTo>
                    <a:pt x="5060501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1" y="3181921"/>
              <a:ext cx="4467860" cy="437515"/>
            </a:xfrm>
            <a:custGeom>
              <a:avLst/>
              <a:gdLst/>
              <a:ahLst/>
              <a:cxnLst/>
              <a:rect l="l" t="t" r="r" b="b"/>
              <a:pathLst>
                <a:path w="4467860" h="437514">
                  <a:moveTo>
                    <a:pt x="4337264" y="0"/>
                  </a:moveTo>
                  <a:lnTo>
                    <a:pt x="130012" y="0"/>
                  </a:lnTo>
                  <a:lnTo>
                    <a:pt x="79405" y="10216"/>
                  </a:lnTo>
                  <a:lnTo>
                    <a:pt x="38079" y="38077"/>
                  </a:lnTo>
                  <a:lnTo>
                    <a:pt x="10217" y="79402"/>
                  </a:lnTo>
                  <a:lnTo>
                    <a:pt x="0" y="130009"/>
                  </a:lnTo>
                  <a:lnTo>
                    <a:pt x="0" y="307352"/>
                  </a:lnTo>
                  <a:lnTo>
                    <a:pt x="10217" y="357961"/>
                  </a:lnTo>
                  <a:lnTo>
                    <a:pt x="38079" y="399291"/>
                  </a:lnTo>
                  <a:lnTo>
                    <a:pt x="79405" y="427156"/>
                  </a:lnTo>
                  <a:lnTo>
                    <a:pt x="130012" y="437375"/>
                  </a:lnTo>
                  <a:lnTo>
                    <a:pt x="4337264" y="437375"/>
                  </a:lnTo>
                  <a:lnTo>
                    <a:pt x="4387871" y="427156"/>
                  </a:lnTo>
                  <a:lnTo>
                    <a:pt x="4429196" y="399291"/>
                  </a:lnTo>
                  <a:lnTo>
                    <a:pt x="4457058" y="357961"/>
                  </a:lnTo>
                  <a:lnTo>
                    <a:pt x="4467274" y="307352"/>
                  </a:lnTo>
                  <a:lnTo>
                    <a:pt x="4467274" y="130009"/>
                  </a:lnTo>
                  <a:lnTo>
                    <a:pt x="4457058" y="79402"/>
                  </a:lnTo>
                  <a:lnTo>
                    <a:pt x="4429196" y="38077"/>
                  </a:lnTo>
                  <a:lnTo>
                    <a:pt x="4387871" y="10216"/>
                  </a:lnTo>
                  <a:lnTo>
                    <a:pt x="4337264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5468" y="2582163"/>
            <a:ext cx="1401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기존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기록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110" dirty="0">
                <a:latin typeface="Malgun Gothic"/>
                <a:cs typeface="Malgun Gothic"/>
              </a:rPr>
              <a:t>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2527" y="2326767"/>
            <a:ext cx="5283200" cy="3635375"/>
          </a:xfrm>
          <a:custGeom>
            <a:avLst/>
            <a:gdLst/>
            <a:ahLst/>
            <a:cxnLst/>
            <a:rect l="l" t="t" r="r" b="b"/>
            <a:pathLst>
              <a:path w="5283200" h="3635375">
                <a:moveTo>
                  <a:pt x="5060505" y="0"/>
                </a:moveTo>
                <a:lnTo>
                  <a:pt x="222542" y="0"/>
                </a:lnTo>
                <a:lnTo>
                  <a:pt x="177690" y="4521"/>
                </a:lnTo>
                <a:lnTo>
                  <a:pt x="135916" y="17487"/>
                </a:lnTo>
                <a:lnTo>
                  <a:pt x="98114" y="38005"/>
                </a:lnTo>
                <a:lnTo>
                  <a:pt x="65179" y="65179"/>
                </a:lnTo>
                <a:lnTo>
                  <a:pt x="38005" y="98114"/>
                </a:lnTo>
                <a:lnTo>
                  <a:pt x="17487" y="135916"/>
                </a:lnTo>
                <a:lnTo>
                  <a:pt x="4521" y="177690"/>
                </a:lnTo>
                <a:lnTo>
                  <a:pt x="0" y="222542"/>
                </a:lnTo>
                <a:lnTo>
                  <a:pt x="0" y="3412576"/>
                </a:lnTo>
                <a:lnTo>
                  <a:pt x="4521" y="3457426"/>
                </a:lnTo>
                <a:lnTo>
                  <a:pt x="17487" y="3499199"/>
                </a:lnTo>
                <a:lnTo>
                  <a:pt x="38005" y="3537001"/>
                </a:lnTo>
                <a:lnTo>
                  <a:pt x="65179" y="3569937"/>
                </a:lnTo>
                <a:lnTo>
                  <a:pt x="98114" y="3597111"/>
                </a:lnTo>
                <a:lnTo>
                  <a:pt x="135916" y="3617630"/>
                </a:lnTo>
                <a:lnTo>
                  <a:pt x="177690" y="3630597"/>
                </a:lnTo>
                <a:lnTo>
                  <a:pt x="222542" y="3635118"/>
                </a:lnTo>
                <a:lnTo>
                  <a:pt x="5060505" y="3635118"/>
                </a:lnTo>
                <a:lnTo>
                  <a:pt x="5105356" y="3630597"/>
                </a:lnTo>
                <a:lnTo>
                  <a:pt x="5147130" y="3617630"/>
                </a:lnTo>
                <a:lnTo>
                  <a:pt x="5184932" y="3597111"/>
                </a:lnTo>
                <a:lnTo>
                  <a:pt x="5217868" y="3569937"/>
                </a:lnTo>
                <a:lnTo>
                  <a:pt x="5245041" y="3537001"/>
                </a:lnTo>
                <a:lnTo>
                  <a:pt x="5265559" y="3499199"/>
                </a:lnTo>
                <a:lnTo>
                  <a:pt x="5278526" y="3457426"/>
                </a:lnTo>
                <a:lnTo>
                  <a:pt x="5283047" y="3412576"/>
                </a:lnTo>
                <a:lnTo>
                  <a:pt x="5283047" y="222542"/>
                </a:lnTo>
                <a:lnTo>
                  <a:pt x="5278526" y="177690"/>
                </a:lnTo>
                <a:lnTo>
                  <a:pt x="5265559" y="135916"/>
                </a:lnTo>
                <a:lnTo>
                  <a:pt x="5245041" y="98114"/>
                </a:lnTo>
                <a:lnTo>
                  <a:pt x="5217868" y="65179"/>
                </a:lnTo>
                <a:lnTo>
                  <a:pt x="5184932" y="38005"/>
                </a:lnTo>
                <a:lnTo>
                  <a:pt x="5147130" y="17487"/>
                </a:lnTo>
                <a:lnTo>
                  <a:pt x="5105356" y="4521"/>
                </a:lnTo>
                <a:lnTo>
                  <a:pt x="5060505" y="0"/>
                </a:lnTo>
                <a:close/>
              </a:path>
            </a:pathLst>
          </a:custGeom>
          <a:solidFill>
            <a:srgbClr val="F2E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8925" y="2585211"/>
            <a:ext cx="730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latin typeface="Malgun Gothic"/>
                <a:cs typeface="Malgun Gothic"/>
              </a:rPr>
              <a:t>소비채집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2541" y="3852938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8"/>
                </a:lnTo>
                <a:lnTo>
                  <a:pt x="38079" y="38084"/>
                </a:lnTo>
                <a:lnTo>
                  <a:pt x="10217" y="79413"/>
                </a:lnTo>
                <a:lnTo>
                  <a:pt x="0" y="130022"/>
                </a:lnTo>
                <a:lnTo>
                  <a:pt x="0" y="307365"/>
                </a:lnTo>
                <a:lnTo>
                  <a:pt x="10217" y="357974"/>
                </a:lnTo>
                <a:lnTo>
                  <a:pt x="38079" y="399303"/>
                </a:lnTo>
                <a:lnTo>
                  <a:pt x="79405" y="427169"/>
                </a:lnTo>
                <a:lnTo>
                  <a:pt x="130012" y="437388"/>
                </a:lnTo>
                <a:lnTo>
                  <a:pt x="4337264" y="437388"/>
                </a:lnTo>
                <a:lnTo>
                  <a:pt x="4387871" y="427169"/>
                </a:lnTo>
                <a:lnTo>
                  <a:pt x="4429196" y="399303"/>
                </a:lnTo>
                <a:lnTo>
                  <a:pt x="4457058" y="357974"/>
                </a:lnTo>
                <a:lnTo>
                  <a:pt x="4467274" y="307365"/>
                </a:lnTo>
                <a:lnTo>
                  <a:pt x="4467274" y="130022"/>
                </a:lnTo>
                <a:lnTo>
                  <a:pt x="4457058" y="79413"/>
                </a:lnTo>
                <a:lnTo>
                  <a:pt x="4429196" y="38084"/>
                </a:lnTo>
                <a:lnTo>
                  <a:pt x="4387871" y="10218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47468" y="3279140"/>
            <a:ext cx="231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돈을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관리하는데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중점이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453" y="3949700"/>
            <a:ext cx="321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Malgun Gothic Semilight"/>
                <a:cs typeface="Malgun Gothic Semilight"/>
              </a:rPr>
              <a:t>구매처,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가격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지출내역과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관련된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데이터가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중요해요.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2541" y="4529861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65"/>
                </a:lnTo>
                <a:lnTo>
                  <a:pt x="10217" y="357967"/>
                </a:lnTo>
                <a:lnTo>
                  <a:pt x="38079" y="399292"/>
                </a:lnTo>
                <a:lnTo>
                  <a:pt x="79405" y="427157"/>
                </a:lnTo>
                <a:lnTo>
                  <a:pt x="130012" y="437375"/>
                </a:lnTo>
                <a:lnTo>
                  <a:pt x="4337264" y="437375"/>
                </a:lnTo>
                <a:lnTo>
                  <a:pt x="4387871" y="427157"/>
                </a:lnTo>
                <a:lnTo>
                  <a:pt x="4429196" y="399292"/>
                </a:lnTo>
                <a:lnTo>
                  <a:pt x="4457058" y="357967"/>
                </a:lnTo>
                <a:lnTo>
                  <a:pt x="4467274" y="307365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3997" y="4632452"/>
            <a:ext cx="4176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예산을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초과할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알림을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제공하는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경제적인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의사결정을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2541" y="5199214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52"/>
                </a:lnTo>
                <a:lnTo>
                  <a:pt x="10217" y="357961"/>
                </a:lnTo>
                <a:lnTo>
                  <a:pt x="38079" y="399289"/>
                </a:lnTo>
                <a:lnTo>
                  <a:pt x="79405" y="427153"/>
                </a:lnTo>
                <a:lnTo>
                  <a:pt x="130012" y="437371"/>
                </a:lnTo>
                <a:lnTo>
                  <a:pt x="4337264" y="437371"/>
                </a:lnTo>
                <a:lnTo>
                  <a:pt x="4387871" y="427153"/>
                </a:lnTo>
                <a:lnTo>
                  <a:pt x="4429196" y="399289"/>
                </a:lnTo>
                <a:lnTo>
                  <a:pt x="4457058" y="357961"/>
                </a:lnTo>
                <a:lnTo>
                  <a:pt x="4467274" y="307352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47253" y="5299964"/>
            <a:ext cx="321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과거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비교하며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패턴에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대한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55" dirty="0">
                <a:latin typeface="Malgun Gothic Semilight"/>
                <a:cs typeface="Malgun Gothic Semilight"/>
              </a:rPr>
              <a:t>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23291" y="3267100"/>
            <a:ext cx="4467860" cy="703580"/>
          </a:xfrm>
          <a:custGeom>
            <a:avLst/>
            <a:gdLst/>
            <a:ahLst/>
            <a:cxnLst/>
            <a:rect l="l" t="t" r="r" b="b"/>
            <a:pathLst>
              <a:path w="4467859" h="703579">
                <a:moveTo>
                  <a:pt x="4258183" y="0"/>
                </a:moveTo>
                <a:lnTo>
                  <a:pt x="209080" y="0"/>
                </a:lnTo>
                <a:lnTo>
                  <a:pt x="161141" y="5522"/>
                </a:lnTo>
                <a:lnTo>
                  <a:pt x="117133" y="21252"/>
                </a:lnTo>
                <a:lnTo>
                  <a:pt x="78312" y="45934"/>
                </a:lnTo>
                <a:lnTo>
                  <a:pt x="45933" y="78314"/>
                </a:lnTo>
                <a:lnTo>
                  <a:pt x="21251" y="117138"/>
                </a:lnTo>
                <a:lnTo>
                  <a:pt x="5522" y="161149"/>
                </a:lnTo>
                <a:lnTo>
                  <a:pt x="0" y="209092"/>
                </a:lnTo>
                <a:lnTo>
                  <a:pt x="0" y="494309"/>
                </a:lnTo>
                <a:lnTo>
                  <a:pt x="5522" y="542253"/>
                </a:lnTo>
                <a:lnTo>
                  <a:pt x="21251" y="586264"/>
                </a:lnTo>
                <a:lnTo>
                  <a:pt x="45933" y="625087"/>
                </a:lnTo>
                <a:lnTo>
                  <a:pt x="78312" y="657467"/>
                </a:lnTo>
                <a:lnTo>
                  <a:pt x="117133" y="682150"/>
                </a:lnTo>
                <a:lnTo>
                  <a:pt x="161141" y="697880"/>
                </a:lnTo>
                <a:lnTo>
                  <a:pt x="209080" y="703402"/>
                </a:lnTo>
                <a:lnTo>
                  <a:pt x="4258183" y="703402"/>
                </a:lnTo>
                <a:lnTo>
                  <a:pt x="4306126" y="697880"/>
                </a:lnTo>
                <a:lnTo>
                  <a:pt x="4350137" y="682150"/>
                </a:lnTo>
                <a:lnTo>
                  <a:pt x="4388960" y="657467"/>
                </a:lnTo>
                <a:lnTo>
                  <a:pt x="4421341" y="625087"/>
                </a:lnTo>
                <a:lnTo>
                  <a:pt x="4446023" y="586264"/>
                </a:lnTo>
                <a:lnTo>
                  <a:pt x="4461753" y="542253"/>
                </a:lnTo>
                <a:lnTo>
                  <a:pt x="4467275" y="494309"/>
                </a:lnTo>
                <a:lnTo>
                  <a:pt x="4467275" y="209092"/>
                </a:lnTo>
                <a:lnTo>
                  <a:pt x="4461753" y="161149"/>
                </a:lnTo>
                <a:lnTo>
                  <a:pt x="4446023" y="117138"/>
                </a:lnTo>
                <a:lnTo>
                  <a:pt x="4421341" y="78314"/>
                </a:lnTo>
                <a:lnTo>
                  <a:pt x="4388960" y="45934"/>
                </a:lnTo>
                <a:lnTo>
                  <a:pt x="4350137" y="21252"/>
                </a:lnTo>
                <a:lnTo>
                  <a:pt x="4306126" y="5522"/>
                </a:lnTo>
                <a:lnTo>
                  <a:pt x="4258183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01038" y="3407155"/>
            <a:ext cx="248539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4986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수치적인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기록보다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지출에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대한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감정,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기록하는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데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초점이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3291" y="4090542"/>
            <a:ext cx="4467860" cy="1525905"/>
          </a:xfrm>
          <a:custGeom>
            <a:avLst/>
            <a:gdLst/>
            <a:ahLst/>
            <a:cxnLst/>
            <a:rect l="l" t="t" r="r" b="b"/>
            <a:pathLst>
              <a:path w="4467859" h="1525904">
                <a:moveTo>
                  <a:pt x="4467276" y="1031036"/>
                </a:moveTo>
                <a:lnTo>
                  <a:pt x="4461751" y="983094"/>
                </a:lnTo>
                <a:lnTo>
                  <a:pt x="4446016" y="939088"/>
                </a:lnTo>
                <a:lnTo>
                  <a:pt x="4421340" y="900264"/>
                </a:lnTo>
                <a:lnTo>
                  <a:pt x="4388955" y="867879"/>
                </a:lnTo>
                <a:lnTo>
                  <a:pt x="4350131" y="843203"/>
                </a:lnTo>
                <a:lnTo>
                  <a:pt x="4306125" y="827468"/>
                </a:lnTo>
                <a:lnTo>
                  <a:pt x="4258183" y="821944"/>
                </a:lnTo>
                <a:lnTo>
                  <a:pt x="209080" y="821944"/>
                </a:lnTo>
                <a:lnTo>
                  <a:pt x="161137" y="827468"/>
                </a:lnTo>
                <a:lnTo>
                  <a:pt x="117132" y="843203"/>
                </a:lnTo>
                <a:lnTo>
                  <a:pt x="78308" y="867879"/>
                </a:lnTo>
                <a:lnTo>
                  <a:pt x="45923" y="900264"/>
                </a:lnTo>
                <a:lnTo>
                  <a:pt x="21247" y="939088"/>
                </a:lnTo>
                <a:lnTo>
                  <a:pt x="5511" y="983094"/>
                </a:lnTo>
                <a:lnTo>
                  <a:pt x="0" y="1031036"/>
                </a:lnTo>
                <a:lnTo>
                  <a:pt x="0" y="1316253"/>
                </a:lnTo>
                <a:lnTo>
                  <a:pt x="5511" y="1364195"/>
                </a:lnTo>
                <a:lnTo>
                  <a:pt x="21247" y="1408201"/>
                </a:lnTo>
                <a:lnTo>
                  <a:pt x="45923" y="1447025"/>
                </a:lnTo>
                <a:lnTo>
                  <a:pt x="78308" y="1479410"/>
                </a:lnTo>
                <a:lnTo>
                  <a:pt x="117132" y="1504086"/>
                </a:lnTo>
                <a:lnTo>
                  <a:pt x="161137" y="1519821"/>
                </a:lnTo>
                <a:lnTo>
                  <a:pt x="209080" y="1525346"/>
                </a:lnTo>
                <a:lnTo>
                  <a:pt x="4258183" y="1525346"/>
                </a:lnTo>
                <a:lnTo>
                  <a:pt x="4306125" y="1519821"/>
                </a:lnTo>
                <a:lnTo>
                  <a:pt x="4350131" y="1504086"/>
                </a:lnTo>
                <a:lnTo>
                  <a:pt x="4388955" y="1479410"/>
                </a:lnTo>
                <a:lnTo>
                  <a:pt x="4421340" y="1447025"/>
                </a:lnTo>
                <a:lnTo>
                  <a:pt x="4446016" y="1408201"/>
                </a:lnTo>
                <a:lnTo>
                  <a:pt x="4461751" y="1364195"/>
                </a:lnTo>
                <a:lnTo>
                  <a:pt x="4467276" y="1316253"/>
                </a:lnTo>
                <a:lnTo>
                  <a:pt x="4467276" y="1031036"/>
                </a:lnTo>
                <a:close/>
              </a:path>
              <a:path w="4467859" h="1525904">
                <a:moveTo>
                  <a:pt x="4467860" y="209080"/>
                </a:moveTo>
                <a:lnTo>
                  <a:pt x="4462335" y="161150"/>
                </a:lnTo>
                <a:lnTo>
                  <a:pt x="4446600" y="117144"/>
                </a:lnTo>
                <a:lnTo>
                  <a:pt x="4421924" y="78320"/>
                </a:lnTo>
                <a:lnTo>
                  <a:pt x="4389539" y="45935"/>
                </a:lnTo>
                <a:lnTo>
                  <a:pt x="4350715" y="21259"/>
                </a:lnTo>
                <a:lnTo>
                  <a:pt x="4306709" y="5524"/>
                </a:lnTo>
                <a:lnTo>
                  <a:pt x="4258767" y="0"/>
                </a:lnTo>
                <a:lnTo>
                  <a:pt x="209664" y="0"/>
                </a:lnTo>
                <a:lnTo>
                  <a:pt x="161709" y="5524"/>
                </a:lnTo>
                <a:lnTo>
                  <a:pt x="117703" y="21259"/>
                </a:lnTo>
                <a:lnTo>
                  <a:pt x="78879" y="45935"/>
                </a:lnTo>
                <a:lnTo>
                  <a:pt x="46494" y="78320"/>
                </a:lnTo>
                <a:lnTo>
                  <a:pt x="21818" y="117144"/>
                </a:lnTo>
                <a:lnTo>
                  <a:pt x="6083" y="161150"/>
                </a:lnTo>
                <a:lnTo>
                  <a:pt x="571" y="209080"/>
                </a:lnTo>
                <a:lnTo>
                  <a:pt x="571" y="494296"/>
                </a:lnTo>
                <a:lnTo>
                  <a:pt x="6083" y="542251"/>
                </a:lnTo>
                <a:lnTo>
                  <a:pt x="21818" y="586257"/>
                </a:lnTo>
                <a:lnTo>
                  <a:pt x="46494" y="625081"/>
                </a:lnTo>
                <a:lnTo>
                  <a:pt x="78879" y="657466"/>
                </a:lnTo>
                <a:lnTo>
                  <a:pt x="117703" y="682142"/>
                </a:lnTo>
                <a:lnTo>
                  <a:pt x="161709" y="697877"/>
                </a:lnTo>
                <a:lnTo>
                  <a:pt x="209664" y="703389"/>
                </a:lnTo>
                <a:lnTo>
                  <a:pt x="4258767" y="703389"/>
                </a:lnTo>
                <a:lnTo>
                  <a:pt x="4306709" y="697877"/>
                </a:lnTo>
                <a:lnTo>
                  <a:pt x="4350715" y="682142"/>
                </a:lnTo>
                <a:lnTo>
                  <a:pt x="4389539" y="657466"/>
                </a:lnTo>
                <a:lnTo>
                  <a:pt x="4421924" y="625081"/>
                </a:lnTo>
                <a:lnTo>
                  <a:pt x="4446600" y="586257"/>
                </a:lnTo>
                <a:lnTo>
                  <a:pt x="4462335" y="542251"/>
                </a:lnTo>
                <a:lnTo>
                  <a:pt x="4467860" y="494296"/>
                </a:lnTo>
                <a:lnTo>
                  <a:pt x="4467860" y="20908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67497" y="4208779"/>
            <a:ext cx="231711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0287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감정의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상관관계를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분석하여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사용자에게</a:t>
            </a:r>
            <a:r>
              <a:rPr sz="1200" spc="-4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있는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통계를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제공해요.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9816" y="5037835"/>
            <a:ext cx="2053589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>
              <a:lnSpc>
                <a:spcPct val="105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다른</a:t>
            </a:r>
            <a:r>
              <a:rPr sz="1200" spc="-4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사용자들과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기록을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공유하며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서로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주고받을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148" y="4876800"/>
            <a:ext cx="8305800" cy="1039689"/>
          </a:xfrm>
          <a:prstGeom prst="rect">
            <a:avLst/>
          </a:prstGeom>
        </p:spPr>
        <p:txBody>
          <a:bodyPr vert="horz" wrap="square" lIns="0" tIns="359074" rIns="0" bIns="0" rtlCol="0">
            <a:spAutoFit/>
          </a:bodyPr>
          <a:lstStyle/>
          <a:p>
            <a:pPr marL="156845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330" dirty="0"/>
              <a:t>감사합니다</a:t>
            </a:r>
            <a:r>
              <a:rPr lang="en-US" altLang="ko-KR" b="1" spc="-330" dirty="0"/>
              <a:t>.</a:t>
            </a:r>
            <a:endParaRPr b="1" spc="-33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739" y="1126931"/>
            <a:ext cx="5330583" cy="4292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9542" y="4355185"/>
            <a:ext cx="3123565" cy="393065"/>
          </a:xfrm>
          <a:custGeom>
            <a:avLst/>
            <a:gdLst/>
            <a:ahLst/>
            <a:cxnLst/>
            <a:rect l="l" t="t" r="r" b="b"/>
            <a:pathLst>
              <a:path w="3123565" h="393064">
                <a:moveTo>
                  <a:pt x="3060217" y="0"/>
                </a:moveTo>
                <a:lnTo>
                  <a:pt x="62928" y="0"/>
                </a:lnTo>
                <a:lnTo>
                  <a:pt x="38431" y="4944"/>
                </a:lnTo>
                <a:lnTo>
                  <a:pt x="18429" y="18429"/>
                </a:lnTo>
                <a:lnTo>
                  <a:pt x="4944" y="38431"/>
                </a:lnTo>
                <a:lnTo>
                  <a:pt x="0" y="62928"/>
                </a:lnTo>
                <a:lnTo>
                  <a:pt x="0" y="329590"/>
                </a:lnTo>
                <a:lnTo>
                  <a:pt x="4944" y="354081"/>
                </a:lnTo>
                <a:lnTo>
                  <a:pt x="18429" y="374084"/>
                </a:lnTo>
                <a:lnTo>
                  <a:pt x="38431" y="387572"/>
                </a:lnTo>
                <a:lnTo>
                  <a:pt x="62928" y="392518"/>
                </a:lnTo>
                <a:lnTo>
                  <a:pt x="3060217" y="392518"/>
                </a:lnTo>
                <a:lnTo>
                  <a:pt x="3084714" y="387572"/>
                </a:lnTo>
                <a:lnTo>
                  <a:pt x="3104716" y="374084"/>
                </a:lnTo>
                <a:lnTo>
                  <a:pt x="3118201" y="354081"/>
                </a:lnTo>
                <a:lnTo>
                  <a:pt x="3123145" y="329590"/>
                </a:lnTo>
                <a:lnTo>
                  <a:pt x="3123145" y="62928"/>
                </a:lnTo>
                <a:lnTo>
                  <a:pt x="3118201" y="38431"/>
                </a:lnTo>
                <a:lnTo>
                  <a:pt x="3104716" y="18429"/>
                </a:lnTo>
                <a:lnTo>
                  <a:pt x="3084714" y="4944"/>
                </a:lnTo>
                <a:lnTo>
                  <a:pt x="306021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466" y="4677727"/>
            <a:ext cx="1156335" cy="393065"/>
          </a:xfrm>
          <a:custGeom>
            <a:avLst/>
            <a:gdLst/>
            <a:ahLst/>
            <a:cxnLst/>
            <a:rect l="l" t="t" r="r" b="b"/>
            <a:pathLst>
              <a:path w="1156335" h="393064">
                <a:moveTo>
                  <a:pt x="1092845" y="0"/>
                </a:moveTo>
                <a:lnTo>
                  <a:pt x="62933" y="0"/>
                </a:lnTo>
                <a:lnTo>
                  <a:pt x="38436" y="4946"/>
                </a:lnTo>
                <a:lnTo>
                  <a:pt x="18432" y="18435"/>
                </a:lnTo>
                <a:lnTo>
                  <a:pt x="4945" y="38442"/>
                </a:lnTo>
                <a:lnTo>
                  <a:pt x="0" y="62941"/>
                </a:lnTo>
                <a:lnTo>
                  <a:pt x="0" y="329590"/>
                </a:lnTo>
                <a:lnTo>
                  <a:pt x="4945" y="354087"/>
                </a:lnTo>
                <a:lnTo>
                  <a:pt x="18432" y="374089"/>
                </a:lnTo>
                <a:lnTo>
                  <a:pt x="38436" y="387574"/>
                </a:lnTo>
                <a:lnTo>
                  <a:pt x="62933" y="392518"/>
                </a:lnTo>
                <a:lnTo>
                  <a:pt x="1092845" y="392518"/>
                </a:lnTo>
                <a:lnTo>
                  <a:pt x="1117336" y="387574"/>
                </a:lnTo>
                <a:lnTo>
                  <a:pt x="1137339" y="374089"/>
                </a:lnTo>
                <a:lnTo>
                  <a:pt x="1150827" y="354087"/>
                </a:lnTo>
                <a:lnTo>
                  <a:pt x="1155773" y="329590"/>
                </a:lnTo>
                <a:lnTo>
                  <a:pt x="1155773" y="62941"/>
                </a:lnTo>
                <a:lnTo>
                  <a:pt x="1150827" y="38442"/>
                </a:lnTo>
                <a:lnTo>
                  <a:pt x="1137339" y="18435"/>
                </a:lnTo>
                <a:lnTo>
                  <a:pt x="1117336" y="4946"/>
                </a:lnTo>
                <a:lnTo>
                  <a:pt x="109284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655" y="3078568"/>
            <a:ext cx="4839335" cy="393065"/>
          </a:xfrm>
          <a:custGeom>
            <a:avLst/>
            <a:gdLst/>
            <a:ahLst/>
            <a:cxnLst/>
            <a:rect l="l" t="t" r="r" b="b"/>
            <a:pathLst>
              <a:path w="4839335" h="393064">
                <a:moveTo>
                  <a:pt x="4776265" y="0"/>
                </a:moveTo>
                <a:lnTo>
                  <a:pt x="62934" y="0"/>
                </a:lnTo>
                <a:lnTo>
                  <a:pt x="38438" y="4944"/>
                </a:lnTo>
                <a:lnTo>
                  <a:pt x="18433" y="18429"/>
                </a:lnTo>
                <a:lnTo>
                  <a:pt x="4945" y="38431"/>
                </a:lnTo>
                <a:lnTo>
                  <a:pt x="0" y="62928"/>
                </a:lnTo>
                <a:lnTo>
                  <a:pt x="0" y="329577"/>
                </a:lnTo>
                <a:lnTo>
                  <a:pt x="4945" y="354076"/>
                </a:lnTo>
                <a:lnTo>
                  <a:pt x="18433" y="374083"/>
                </a:lnTo>
                <a:lnTo>
                  <a:pt x="38438" y="387572"/>
                </a:lnTo>
                <a:lnTo>
                  <a:pt x="62934" y="392518"/>
                </a:lnTo>
                <a:lnTo>
                  <a:pt x="4776265" y="392518"/>
                </a:lnTo>
                <a:lnTo>
                  <a:pt x="4800757" y="387572"/>
                </a:lnTo>
                <a:lnTo>
                  <a:pt x="4820759" y="374083"/>
                </a:lnTo>
                <a:lnTo>
                  <a:pt x="4834247" y="354076"/>
                </a:lnTo>
                <a:lnTo>
                  <a:pt x="4839194" y="329577"/>
                </a:lnTo>
                <a:lnTo>
                  <a:pt x="4839194" y="62928"/>
                </a:lnTo>
                <a:lnTo>
                  <a:pt x="4834247" y="38431"/>
                </a:lnTo>
                <a:lnTo>
                  <a:pt x="4820759" y="18429"/>
                </a:lnTo>
                <a:lnTo>
                  <a:pt x="4800757" y="4944"/>
                </a:lnTo>
                <a:lnTo>
                  <a:pt x="477626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833664" y="1301775"/>
            <a:ext cx="3540125" cy="5027295"/>
            <a:chOff x="7833664" y="1301775"/>
            <a:chExt cx="3540125" cy="5027295"/>
          </a:xfrm>
        </p:grpSpPr>
        <p:sp>
          <p:nvSpPr>
            <p:cNvPr id="6" name="object 6"/>
            <p:cNvSpPr/>
            <p:nvPr/>
          </p:nvSpPr>
          <p:spPr>
            <a:xfrm>
              <a:off x="7833664" y="1301775"/>
              <a:ext cx="3540125" cy="5027295"/>
            </a:xfrm>
            <a:custGeom>
              <a:avLst/>
              <a:gdLst/>
              <a:ahLst/>
              <a:cxnLst/>
              <a:rect l="l" t="t" r="r" b="b"/>
              <a:pathLst>
                <a:path w="3540125" h="5027295">
                  <a:moveTo>
                    <a:pt x="2972168" y="0"/>
                  </a:moveTo>
                  <a:lnTo>
                    <a:pt x="567512" y="0"/>
                  </a:lnTo>
                  <a:lnTo>
                    <a:pt x="518545" y="2083"/>
                  </a:lnTo>
                  <a:lnTo>
                    <a:pt x="470735" y="8218"/>
                  </a:lnTo>
                  <a:lnTo>
                    <a:pt x="424252" y="18236"/>
                  </a:lnTo>
                  <a:lnTo>
                    <a:pt x="379267" y="31966"/>
                  </a:lnTo>
                  <a:lnTo>
                    <a:pt x="335949" y="49237"/>
                  </a:lnTo>
                  <a:lnTo>
                    <a:pt x="294468" y="69879"/>
                  </a:lnTo>
                  <a:lnTo>
                    <a:pt x="254997" y="93723"/>
                  </a:lnTo>
                  <a:lnTo>
                    <a:pt x="217704" y="120597"/>
                  </a:lnTo>
                  <a:lnTo>
                    <a:pt x="182760" y="150331"/>
                  </a:lnTo>
                  <a:lnTo>
                    <a:pt x="150335" y="182755"/>
                  </a:lnTo>
                  <a:lnTo>
                    <a:pt x="120600" y="217698"/>
                  </a:lnTo>
                  <a:lnTo>
                    <a:pt x="93726" y="254991"/>
                  </a:lnTo>
                  <a:lnTo>
                    <a:pt x="69882" y="294463"/>
                  </a:lnTo>
                  <a:lnTo>
                    <a:pt x="49239" y="335943"/>
                  </a:lnTo>
                  <a:lnTo>
                    <a:pt x="31967" y="379262"/>
                  </a:lnTo>
                  <a:lnTo>
                    <a:pt x="18237" y="424248"/>
                  </a:lnTo>
                  <a:lnTo>
                    <a:pt x="8219" y="470732"/>
                  </a:lnTo>
                  <a:lnTo>
                    <a:pt x="2083" y="518543"/>
                  </a:lnTo>
                  <a:lnTo>
                    <a:pt x="0" y="567512"/>
                  </a:lnTo>
                  <a:lnTo>
                    <a:pt x="0" y="4459517"/>
                  </a:lnTo>
                  <a:lnTo>
                    <a:pt x="2083" y="4508484"/>
                  </a:lnTo>
                  <a:lnTo>
                    <a:pt x="8219" y="4556295"/>
                  </a:lnTo>
                  <a:lnTo>
                    <a:pt x="18237" y="4602778"/>
                  </a:lnTo>
                  <a:lnTo>
                    <a:pt x="31967" y="4647765"/>
                  </a:lnTo>
                  <a:lnTo>
                    <a:pt x="49239" y="4691083"/>
                  </a:lnTo>
                  <a:lnTo>
                    <a:pt x="69882" y="4732564"/>
                  </a:lnTo>
                  <a:lnTo>
                    <a:pt x="93726" y="4772035"/>
                  </a:lnTo>
                  <a:lnTo>
                    <a:pt x="120600" y="4809329"/>
                  </a:lnTo>
                  <a:lnTo>
                    <a:pt x="150335" y="4844273"/>
                  </a:lnTo>
                  <a:lnTo>
                    <a:pt x="182760" y="4876697"/>
                  </a:lnTo>
                  <a:lnTo>
                    <a:pt x="217704" y="4906432"/>
                  </a:lnTo>
                  <a:lnTo>
                    <a:pt x="254997" y="4933306"/>
                  </a:lnTo>
                  <a:lnTo>
                    <a:pt x="294468" y="4957150"/>
                  </a:lnTo>
                  <a:lnTo>
                    <a:pt x="335949" y="4977793"/>
                  </a:lnTo>
                  <a:lnTo>
                    <a:pt x="379267" y="4995065"/>
                  </a:lnTo>
                  <a:lnTo>
                    <a:pt x="424252" y="5008795"/>
                  </a:lnTo>
                  <a:lnTo>
                    <a:pt x="470735" y="5018813"/>
                  </a:lnTo>
                  <a:lnTo>
                    <a:pt x="518545" y="5024948"/>
                  </a:lnTo>
                  <a:lnTo>
                    <a:pt x="567512" y="5027032"/>
                  </a:lnTo>
                  <a:lnTo>
                    <a:pt x="2972168" y="5027032"/>
                  </a:lnTo>
                  <a:lnTo>
                    <a:pt x="3021134" y="5024948"/>
                  </a:lnTo>
                  <a:lnTo>
                    <a:pt x="3068944" y="5018813"/>
                  </a:lnTo>
                  <a:lnTo>
                    <a:pt x="3115427" y="5008795"/>
                  </a:lnTo>
                  <a:lnTo>
                    <a:pt x="3160413" y="4995065"/>
                  </a:lnTo>
                  <a:lnTo>
                    <a:pt x="3203731" y="4977793"/>
                  </a:lnTo>
                  <a:lnTo>
                    <a:pt x="3245211" y="4957150"/>
                  </a:lnTo>
                  <a:lnTo>
                    <a:pt x="3284683" y="4933306"/>
                  </a:lnTo>
                  <a:lnTo>
                    <a:pt x="3321976" y="4906432"/>
                  </a:lnTo>
                  <a:lnTo>
                    <a:pt x="3356920" y="4876697"/>
                  </a:lnTo>
                  <a:lnTo>
                    <a:pt x="3389344" y="4844273"/>
                  </a:lnTo>
                  <a:lnTo>
                    <a:pt x="3419079" y="4809329"/>
                  </a:lnTo>
                  <a:lnTo>
                    <a:pt x="3445954" y="4772035"/>
                  </a:lnTo>
                  <a:lnTo>
                    <a:pt x="3469798" y="4732564"/>
                  </a:lnTo>
                  <a:lnTo>
                    <a:pt x="3490441" y="4691083"/>
                  </a:lnTo>
                  <a:lnTo>
                    <a:pt x="3507713" y="4647765"/>
                  </a:lnTo>
                  <a:lnTo>
                    <a:pt x="3521443" y="4602778"/>
                  </a:lnTo>
                  <a:lnTo>
                    <a:pt x="3531461" y="4556295"/>
                  </a:lnTo>
                  <a:lnTo>
                    <a:pt x="3537597" y="4508484"/>
                  </a:lnTo>
                  <a:lnTo>
                    <a:pt x="3539680" y="4459517"/>
                  </a:lnTo>
                  <a:lnTo>
                    <a:pt x="3539680" y="567512"/>
                  </a:lnTo>
                  <a:lnTo>
                    <a:pt x="3537597" y="518543"/>
                  </a:lnTo>
                  <a:lnTo>
                    <a:pt x="3531461" y="470732"/>
                  </a:lnTo>
                  <a:lnTo>
                    <a:pt x="3521443" y="424248"/>
                  </a:lnTo>
                  <a:lnTo>
                    <a:pt x="3507713" y="379262"/>
                  </a:lnTo>
                  <a:lnTo>
                    <a:pt x="3490441" y="335943"/>
                  </a:lnTo>
                  <a:lnTo>
                    <a:pt x="3469798" y="294463"/>
                  </a:lnTo>
                  <a:lnTo>
                    <a:pt x="3445954" y="254991"/>
                  </a:lnTo>
                  <a:lnTo>
                    <a:pt x="3419079" y="217698"/>
                  </a:lnTo>
                  <a:lnTo>
                    <a:pt x="3389344" y="182755"/>
                  </a:lnTo>
                  <a:lnTo>
                    <a:pt x="3356920" y="150331"/>
                  </a:lnTo>
                  <a:lnTo>
                    <a:pt x="3321976" y="120597"/>
                  </a:lnTo>
                  <a:lnTo>
                    <a:pt x="3284683" y="93723"/>
                  </a:lnTo>
                  <a:lnTo>
                    <a:pt x="3245211" y="69879"/>
                  </a:lnTo>
                  <a:lnTo>
                    <a:pt x="3203731" y="49237"/>
                  </a:lnTo>
                  <a:lnTo>
                    <a:pt x="3160413" y="31966"/>
                  </a:lnTo>
                  <a:lnTo>
                    <a:pt x="3115427" y="18236"/>
                  </a:lnTo>
                  <a:lnTo>
                    <a:pt x="3068944" y="8218"/>
                  </a:lnTo>
                  <a:lnTo>
                    <a:pt x="3021134" y="2083"/>
                  </a:lnTo>
                  <a:lnTo>
                    <a:pt x="2972168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00" y="1994903"/>
              <a:ext cx="3012808" cy="18608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8439" y="4470666"/>
              <a:ext cx="3434905" cy="17709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2733" y="599868"/>
            <a:ext cx="636905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1</a:t>
            </a:r>
            <a:endParaRPr sz="1600" dirty="0">
              <a:latin typeface="Malgun Gothic"/>
              <a:cs typeface="Malgun Gothic"/>
            </a:endParaRPr>
          </a:p>
          <a:p>
            <a:pPr marL="12700" marR="5080">
              <a:lnSpc>
                <a:spcPts val="311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</a:rPr>
              <a:t>역대 최고 고물가, 고금리 시대에 살고 있는 우리는 소비를 더 신중히 하고 있어요.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3207" y="3040379"/>
            <a:ext cx="6090285" cy="194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7625">
              <a:lnSpc>
                <a:spcPct val="149300"/>
              </a:lnSpc>
              <a:spcBef>
                <a:spcPts val="85"/>
              </a:spcBef>
            </a:pPr>
            <a:r>
              <a:rPr sz="1400" spc="-175" dirty="0">
                <a:solidFill>
                  <a:srgbClr val="C55A11"/>
                </a:solidFill>
                <a:latin typeface="Malgun Gothic"/>
                <a:cs typeface="Malgun Gothic"/>
              </a:rPr>
              <a:t>고물가·고금리로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쪼그라든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가계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지갑은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소비에서도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여실히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55" dirty="0">
                <a:solidFill>
                  <a:srgbClr val="C55A11"/>
                </a:solidFill>
                <a:latin typeface="Malgun Gothic"/>
                <a:cs typeface="Malgun Gothic"/>
              </a:rPr>
              <a:t>드러난다.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카드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매출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25" dirty="0">
                <a:latin typeface="Malgun Gothic Semilight"/>
                <a:cs typeface="Malgun Gothic Semilight"/>
              </a:rPr>
              <a:t>증가율이 </a:t>
            </a:r>
            <a:r>
              <a:rPr sz="1400" spc="-204" dirty="0">
                <a:latin typeface="Malgun Gothic Semilight"/>
                <a:cs typeface="Malgun Gothic Semilight"/>
              </a:rPr>
              <a:t>둔화되는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한편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주요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지표들도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내리막을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타고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소비자들이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바라보는</a:t>
            </a:r>
            <a:r>
              <a:rPr sz="1400" spc="-25" dirty="0">
                <a:latin typeface="Malgun Gothic Semilight"/>
                <a:cs typeface="Malgun Gothic Semilight"/>
              </a:rPr>
              <a:t> 경제도 </a:t>
            </a:r>
            <a:r>
              <a:rPr sz="1400" spc="-204" dirty="0">
                <a:latin typeface="Malgun Gothic Semilight"/>
                <a:cs typeface="Malgun Gothic Semilight"/>
              </a:rPr>
              <a:t>차갑게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식어가고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한국은행이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발표하는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0" dirty="0">
                <a:latin typeface="Malgun Gothic Semilight"/>
                <a:cs typeface="Malgun Gothic Semilight"/>
              </a:rPr>
              <a:t>소비자심리지수는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지난달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98.1로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전월</a:t>
            </a:r>
            <a:endParaRPr sz="1400">
              <a:latin typeface="Malgun Gothic Semilight"/>
              <a:cs typeface="Malgun Gothic Semilight"/>
            </a:endParaRPr>
          </a:p>
          <a:p>
            <a:pPr marL="12700" marR="5080" algn="just">
              <a:lnSpc>
                <a:spcPct val="148600"/>
              </a:lnSpc>
              <a:spcBef>
                <a:spcPts val="95"/>
              </a:spcBef>
            </a:pPr>
            <a:r>
              <a:rPr sz="1400" spc="-30" dirty="0">
                <a:latin typeface="Malgun Gothic Semilight"/>
                <a:cs typeface="Malgun Gothic Semilight"/>
              </a:rPr>
              <a:t>99.7에서</a:t>
            </a:r>
            <a:r>
              <a:rPr sz="1400" spc="-70" dirty="0">
                <a:latin typeface="Malgun Gothic Semilight"/>
                <a:cs typeface="Malgun Gothic Semilight"/>
              </a:rPr>
              <a:t> </a:t>
            </a:r>
            <a:r>
              <a:rPr sz="1400" spc="-80" dirty="0">
                <a:latin typeface="Malgun Gothic Semilight"/>
                <a:cs typeface="Malgun Gothic Semilight"/>
              </a:rPr>
              <a:t>1.6포인트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내렸다.</a:t>
            </a:r>
            <a:r>
              <a:rPr sz="1400" spc="75" dirty="0">
                <a:latin typeface="Malgun Gothic Semilight"/>
                <a:cs typeface="Malgun Gothic Semilight"/>
              </a:rPr>
              <a:t> </a:t>
            </a:r>
            <a:r>
              <a:rPr sz="1400" spc="-220" dirty="0">
                <a:latin typeface="Malgun Gothic Semilight"/>
                <a:cs typeface="Malgun Gothic Semilight"/>
              </a:rPr>
              <a:t>소비자심리지수가</a:t>
            </a:r>
            <a:r>
              <a:rPr sz="1400" spc="1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100을</a:t>
            </a:r>
            <a:r>
              <a:rPr sz="1400" spc="1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밑도는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것은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경제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상황을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145" dirty="0">
                <a:latin typeface="Malgun Gothic Semilight"/>
                <a:cs typeface="Malgun Gothic Semilight"/>
              </a:rPr>
              <a:t>바라보는 </a:t>
            </a:r>
            <a:r>
              <a:rPr sz="1400" spc="-240" dirty="0">
                <a:latin typeface="Malgun Gothic Semilight"/>
                <a:cs typeface="Malgun Gothic Semilight"/>
              </a:rPr>
              <a:t>소비자들의</a:t>
            </a:r>
            <a:r>
              <a:rPr sz="1400" spc="14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심리가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그만큼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50" dirty="0">
                <a:latin typeface="Malgun Gothic Semilight"/>
                <a:cs typeface="Malgun Gothic Semilight"/>
              </a:rPr>
              <a:t>나쁘다는</a:t>
            </a:r>
            <a:r>
              <a:rPr sz="1400" spc="15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뜻이다.</a:t>
            </a:r>
            <a:r>
              <a:rPr sz="1400" spc="190" dirty="0">
                <a:latin typeface="Malgun Gothic Semilight"/>
                <a:cs typeface="Malgun Gothic Semilight"/>
              </a:rPr>
              <a:t> </a:t>
            </a:r>
            <a:r>
              <a:rPr sz="1400" spc="-260" dirty="0">
                <a:solidFill>
                  <a:srgbClr val="C55A11"/>
                </a:solidFill>
                <a:latin typeface="Malgun Gothic"/>
                <a:cs typeface="Malgun Gothic"/>
              </a:rPr>
              <a:t>소비심리는</a:t>
            </a:r>
            <a:r>
              <a:rPr sz="1400" spc="15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이른</a:t>
            </a:r>
            <a:r>
              <a:rPr sz="1400" spc="30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시일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내에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75" dirty="0">
                <a:solidFill>
                  <a:srgbClr val="C55A11"/>
                </a:solidFill>
                <a:latin typeface="Malgun Gothic"/>
                <a:cs typeface="Malgun Gothic"/>
              </a:rPr>
              <a:t>개선되기</a:t>
            </a:r>
            <a:r>
              <a:rPr sz="1400" spc="15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C55A11"/>
                </a:solidFill>
                <a:latin typeface="Malgun Gothic"/>
                <a:cs typeface="Malgun Gothic"/>
              </a:rPr>
              <a:t>어려울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것으로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40" dirty="0">
                <a:solidFill>
                  <a:srgbClr val="C55A11"/>
                </a:solidFill>
                <a:latin typeface="Malgun Gothic"/>
                <a:cs typeface="Malgun Gothic"/>
              </a:rPr>
              <a:t>보인다</a:t>
            </a:r>
            <a:r>
              <a:rPr sz="1400" spc="-140" dirty="0">
                <a:latin typeface="Malgun Gothic"/>
                <a:cs typeface="Malgun Gothic"/>
              </a:rPr>
              <a:t>. </a:t>
            </a:r>
            <a:r>
              <a:rPr sz="1400" spc="-165" dirty="0">
                <a:latin typeface="Malgun Gothic Semilight"/>
                <a:cs typeface="Malgun Gothic Semilight"/>
              </a:rPr>
              <a:t>고금리·고물가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기조가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당분간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유지될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가능성이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크기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latin typeface="Malgun Gothic Semilight"/>
                <a:cs typeface="Malgun Gothic Semilight"/>
              </a:rPr>
              <a:t>때문이다.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3516" y="5303520"/>
            <a:ext cx="3658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latin typeface="Malgun Gothic Semilight"/>
                <a:cs typeface="Malgun Gothic Semilight"/>
              </a:rPr>
              <a:t>출처</a:t>
            </a:r>
            <a:r>
              <a:rPr sz="1100" spc="-40" dirty="0">
                <a:latin typeface="Malgun Gothic Semilight"/>
                <a:cs typeface="Malgun Gothic Semilight"/>
              </a:rPr>
              <a:t> </a:t>
            </a:r>
            <a:r>
              <a:rPr sz="1100" dirty="0">
                <a:latin typeface="Malgun Gothic Semilight"/>
                <a:cs typeface="Malgun Gothic Semilight"/>
              </a:rPr>
              <a:t>: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30" dirty="0">
                <a:latin typeface="Malgun Gothic Semilight"/>
                <a:cs typeface="Malgun Gothic Semilight"/>
              </a:rPr>
              <a:t>아시아경제,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10" dirty="0">
                <a:latin typeface="Malgun Gothic Semilight"/>
                <a:cs typeface="Malgun Gothic Semilight"/>
              </a:rPr>
              <a:t>[허리띠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졸라맨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05" dirty="0">
                <a:latin typeface="Malgun Gothic Semilight"/>
                <a:cs typeface="Malgun Gothic Semilight"/>
              </a:rPr>
              <a:t>가계]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카드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쓰고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소비심리도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50" dirty="0">
                <a:latin typeface="Malgun Gothic Semilight"/>
                <a:cs typeface="Malgun Gothic Semilight"/>
              </a:rPr>
              <a:t>뚝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5841" y="4104132"/>
            <a:ext cx="1651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소비자심리지수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841" y="1566164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800" spc="-18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소비판매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증감률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693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883827" y="0"/>
                </a:moveTo>
                <a:lnTo>
                  <a:pt x="292227" y="0"/>
                </a:lnTo>
                <a:lnTo>
                  <a:pt x="244826" y="3824"/>
                </a:lnTo>
                <a:lnTo>
                  <a:pt x="199861" y="14898"/>
                </a:lnTo>
                <a:lnTo>
                  <a:pt x="157932" y="32618"/>
                </a:lnTo>
                <a:lnTo>
                  <a:pt x="119641" y="56383"/>
                </a:lnTo>
                <a:lnTo>
                  <a:pt x="85591" y="85591"/>
                </a:lnTo>
                <a:lnTo>
                  <a:pt x="56383" y="119641"/>
                </a:lnTo>
                <a:lnTo>
                  <a:pt x="32618" y="157932"/>
                </a:lnTo>
                <a:lnTo>
                  <a:pt x="14898" y="199861"/>
                </a:lnTo>
                <a:lnTo>
                  <a:pt x="3824" y="244826"/>
                </a:lnTo>
                <a:lnTo>
                  <a:pt x="0" y="292226"/>
                </a:lnTo>
                <a:lnTo>
                  <a:pt x="0" y="3370132"/>
                </a:lnTo>
                <a:lnTo>
                  <a:pt x="3824" y="3417533"/>
                </a:lnTo>
                <a:lnTo>
                  <a:pt x="14898" y="3462499"/>
                </a:lnTo>
                <a:lnTo>
                  <a:pt x="32618" y="3504428"/>
                </a:lnTo>
                <a:lnTo>
                  <a:pt x="56383" y="3542719"/>
                </a:lnTo>
                <a:lnTo>
                  <a:pt x="85591" y="3576769"/>
                </a:lnTo>
                <a:lnTo>
                  <a:pt x="119641" y="3605978"/>
                </a:lnTo>
                <a:lnTo>
                  <a:pt x="157932" y="3629743"/>
                </a:lnTo>
                <a:lnTo>
                  <a:pt x="199861" y="3647463"/>
                </a:lnTo>
                <a:lnTo>
                  <a:pt x="244826" y="3658536"/>
                </a:lnTo>
                <a:lnTo>
                  <a:pt x="292227" y="3662361"/>
                </a:lnTo>
                <a:lnTo>
                  <a:pt x="2883827" y="3662361"/>
                </a:lnTo>
                <a:lnTo>
                  <a:pt x="2931227" y="3658536"/>
                </a:lnTo>
                <a:lnTo>
                  <a:pt x="2976193" y="3647463"/>
                </a:lnTo>
                <a:lnTo>
                  <a:pt x="3018121" y="3629743"/>
                </a:lnTo>
                <a:lnTo>
                  <a:pt x="3056412" y="3605978"/>
                </a:lnTo>
                <a:lnTo>
                  <a:pt x="3090462" y="3576769"/>
                </a:lnTo>
                <a:lnTo>
                  <a:pt x="3119670" y="3542719"/>
                </a:lnTo>
                <a:lnTo>
                  <a:pt x="3143436" y="3504428"/>
                </a:lnTo>
                <a:lnTo>
                  <a:pt x="3161156" y="3462499"/>
                </a:lnTo>
                <a:lnTo>
                  <a:pt x="3172229" y="3417533"/>
                </a:lnTo>
                <a:lnTo>
                  <a:pt x="3176054" y="3370132"/>
                </a:lnTo>
                <a:lnTo>
                  <a:pt x="3176054" y="292226"/>
                </a:lnTo>
                <a:lnTo>
                  <a:pt x="3172229" y="244826"/>
                </a:lnTo>
                <a:lnTo>
                  <a:pt x="3161156" y="199861"/>
                </a:lnTo>
                <a:lnTo>
                  <a:pt x="3143436" y="157932"/>
                </a:lnTo>
                <a:lnTo>
                  <a:pt x="3119670" y="119641"/>
                </a:lnTo>
                <a:lnTo>
                  <a:pt x="3090462" y="85591"/>
                </a:lnTo>
                <a:lnTo>
                  <a:pt x="3056412" y="56383"/>
                </a:lnTo>
                <a:lnTo>
                  <a:pt x="3018121" y="32618"/>
                </a:lnTo>
                <a:lnTo>
                  <a:pt x="2976193" y="14898"/>
                </a:lnTo>
                <a:lnTo>
                  <a:pt x="2931227" y="3824"/>
                </a:lnTo>
                <a:lnTo>
                  <a:pt x="288382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888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14777" y="0"/>
                </a:moveTo>
                <a:lnTo>
                  <a:pt x="261264" y="0"/>
                </a:lnTo>
                <a:lnTo>
                  <a:pt x="214300" y="4209"/>
                </a:lnTo>
                <a:lnTo>
                  <a:pt x="170098" y="16344"/>
                </a:lnTo>
                <a:lnTo>
                  <a:pt x="129397" y="35669"/>
                </a:lnTo>
                <a:lnTo>
                  <a:pt x="92932" y="61444"/>
                </a:lnTo>
                <a:lnTo>
                  <a:pt x="61444" y="92932"/>
                </a:lnTo>
                <a:lnTo>
                  <a:pt x="35669" y="129397"/>
                </a:lnTo>
                <a:lnTo>
                  <a:pt x="16344" y="170098"/>
                </a:lnTo>
                <a:lnTo>
                  <a:pt x="4209" y="214300"/>
                </a:lnTo>
                <a:lnTo>
                  <a:pt x="0" y="261264"/>
                </a:lnTo>
                <a:lnTo>
                  <a:pt x="0" y="3401096"/>
                </a:lnTo>
                <a:lnTo>
                  <a:pt x="4209" y="3448059"/>
                </a:lnTo>
                <a:lnTo>
                  <a:pt x="16344" y="3492260"/>
                </a:lnTo>
                <a:lnTo>
                  <a:pt x="35669" y="3532961"/>
                </a:lnTo>
                <a:lnTo>
                  <a:pt x="61444" y="3569426"/>
                </a:lnTo>
                <a:lnTo>
                  <a:pt x="92932" y="3600915"/>
                </a:lnTo>
                <a:lnTo>
                  <a:pt x="129397" y="3626690"/>
                </a:lnTo>
                <a:lnTo>
                  <a:pt x="170098" y="3646015"/>
                </a:lnTo>
                <a:lnTo>
                  <a:pt x="214300" y="3658151"/>
                </a:lnTo>
                <a:lnTo>
                  <a:pt x="261264" y="3662361"/>
                </a:lnTo>
                <a:lnTo>
                  <a:pt x="2914777" y="3662361"/>
                </a:lnTo>
                <a:lnTo>
                  <a:pt x="2961741" y="3658151"/>
                </a:lnTo>
                <a:lnTo>
                  <a:pt x="3005944" y="3646015"/>
                </a:lnTo>
                <a:lnTo>
                  <a:pt x="3046647" y="3626690"/>
                </a:lnTo>
                <a:lnTo>
                  <a:pt x="3083113" y="3600915"/>
                </a:lnTo>
                <a:lnTo>
                  <a:pt x="3114604" y="3569426"/>
                </a:lnTo>
                <a:lnTo>
                  <a:pt x="3140381" y="3532961"/>
                </a:lnTo>
                <a:lnTo>
                  <a:pt x="3159707" y="3492260"/>
                </a:lnTo>
                <a:lnTo>
                  <a:pt x="3171844" y="3448059"/>
                </a:lnTo>
                <a:lnTo>
                  <a:pt x="3176054" y="3401096"/>
                </a:lnTo>
                <a:lnTo>
                  <a:pt x="3176054" y="261264"/>
                </a:lnTo>
                <a:lnTo>
                  <a:pt x="3171844" y="214300"/>
                </a:lnTo>
                <a:lnTo>
                  <a:pt x="3159707" y="170098"/>
                </a:lnTo>
                <a:lnTo>
                  <a:pt x="3140381" y="129397"/>
                </a:lnTo>
                <a:lnTo>
                  <a:pt x="3114604" y="92932"/>
                </a:lnTo>
                <a:lnTo>
                  <a:pt x="3083113" y="61444"/>
                </a:lnTo>
                <a:lnTo>
                  <a:pt x="3046647" y="35669"/>
                </a:lnTo>
                <a:lnTo>
                  <a:pt x="3005944" y="16344"/>
                </a:lnTo>
                <a:lnTo>
                  <a:pt x="2961741" y="4209"/>
                </a:lnTo>
                <a:lnTo>
                  <a:pt x="291477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064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45822" y="0"/>
                </a:moveTo>
                <a:lnTo>
                  <a:pt x="230230" y="0"/>
                </a:lnTo>
                <a:lnTo>
                  <a:pt x="183831" y="4677"/>
                </a:lnTo>
                <a:lnTo>
                  <a:pt x="140614" y="18093"/>
                </a:lnTo>
                <a:lnTo>
                  <a:pt x="101506" y="39322"/>
                </a:lnTo>
                <a:lnTo>
                  <a:pt x="67433" y="67436"/>
                </a:lnTo>
                <a:lnTo>
                  <a:pt x="39319" y="101511"/>
                </a:lnTo>
                <a:lnTo>
                  <a:pt x="18092" y="140621"/>
                </a:lnTo>
                <a:lnTo>
                  <a:pt x="4677" y="183838"/>
                </a:lnTo>
                <a:lnTo>
                  <a:pt x="0" y="230238"/>
                </a:lnTo>
                <a:lnTo>
                  <a:pt x="0" y="3432133"/>
                </a:lnTo>
                <a:lnTo>
                  <a:pt x="4677" y="3478532"/>
                </a:lnTo>
                <a:lnTo>
                  <a:pt x="18092" y="3521749"/>
                </a:lnTo>
                <a:lnTo>
                  <a:pt x="39319" y="3560857"/>
                </a:lnTo>
                <a:lnTo>
                  <a:pt x="67433" y="3594930"/>
                </a:lnTo>
                <a:lnTo>
                  <a:pt x="101506" y="3623043"/>
                </a:lnTo>
                <a:lnTo>
                  <a:pt x="140614" y="3644271"/>
                </a:lnTo>
                <a:lnTo>
                  <a:pt x="183831" y="3657686"/>
                </a:lnTo>
                <a:lnTo>
                  <a:pt x="230230" y="3662363"/>
                </a:lnTo>
                <a:lnTo>
                  <a:pt x="2945822" y="3662363"/>
                </a:lnTo>
                <a:lnTo>
                  <a:pt x="2992221" y="3657686"/>
                </a:lnTo>
                <a:lnTo>
                  <a:pt x="3035437" y="3644271"/>
                </a:lnTo>
                <a:lnTo>
                  <a:pt x="3074544" y="3623043"/>
                </a:lnTo>
                <a:lnTo>
                  <a:pt x="3108617" y="3594930"/>
                </a:lnTo>
                <a:lnTo>
                  <a:pt x="3136729" y="3560857"/>
                </a:lnTo>
                <a:lnTo>
                  <a:pt x="3157955" y="3521749"/>
                </a:lnTo>
                <a:lnTo>
                  <a:pt x="3171370" y="3478532"/>
                </a:lnTo>
                <a:lnTo>
                  <a:pt x="3176047" y="3432133"/>
                </a:lnTo>
                <a:lnTo>
                  <a:pt x="3176047" y="230238"/>
                </a:lnTo>
                <a:lnTo>
                  <a:pt x="3171370" y="183838"/>
                </a:lnTo>
                <a:lnTo>
                  <a:pt x="3157955" y="140621"/>
                </a:lnTo>
                <a:lnTo>
                  <a:pt x="3136729" y="101511"/>
                </a:lnTo>
                <a:lnTo>
                  <a:pt x="3108617" y="67437"/>
                </a:lnTo>
                <a:lnTo>
                  <a:pt x="3074544" y="39322"/>
                </a:lnTo>
                <a:lnTo>
                  <a:pt x="3035437" y="18093"/>
                </a:lnTo>
                <a:lnTo>
                  <a:pt x="2992221" y="4677"/>
                </a:lnTo>
                <a:lnTo>
                  <a:pt x="2945822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9763" y="3064764"/>
            <a:ext cx="197993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sz="2000" b="1" spc="-295" dirty="0">
                <a:solidFill>
                  <a:srgbClr val="C55A11"/>
                </a:solidFill>
                <a:latin typeface="Malgun Gothic"/>
                <a:cs typeface="Malgun Gothic"/>
              </a:rPr>
              <a:t>실패줄임러</a:t>
            </a:r>
            <a:endParaRPr sz="2000">
              <a:latin typeface="Malgun Gothic"/>
              <a:cs typeface="Malgun Gothic"/>
            </a:endParaRPr>
          </a:p>
          <a:p>
            <a:pPr marL="12700" marR="5080" algn="ctr">
              <a:lnSpc>
                <a:spcPct val="100800"/>
              </a:lnSpc>
              <a:spcBef>
                <a:spcPts val="122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실패를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줄이고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시간을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효율적으로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사용하기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위해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다양한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latin typeface="Malgun Gothic Semilight"/>
                <a:cs typeface="Malgun Gothic Semilight"/>
              </a:rPr>
              <a:t>서비스를 </a:t>
            </a:r>
            <a:r>
              <a:rPr sz="1200" spc="-170" dirty="0">
                <a:latin typeface="Malgun Gothic Semilight"/>
                <a:cs typeface="Malgun Gothic Semilight"/>
              </a:rPr>
              <a:t>적극적으로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10" dirty="0">
                <a:latin typeface="Malgun Gothic Semilight"/>
                <a:cs typeface="Malgun Gothic Semilight"/>
              </a:rPr>
              <a:t>활용한다.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0650" y="3064764"/>
            <a:ext cx="17907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sz="2000" b="1" spc="-285" dirty="0">
                <a:solidFill>
                  <a:srgbClr val="C55A11"/>
                </a:solidFill>
                <a:latin typeface="Malgun Gothic"/>
                <a:cs typeface="Malgun Gothic"/>
              </a:rPr>
              <a:t>마이크로</a:t>
            </a:r>
            <a:r>
              <a:rPr sz="2000" b="1" spc="-229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2000" b="1" spc="-310" dirty="0">
                <a:solidFill>
                  <a:srgbClr val="C55A11"/>
                </a:solidFill>
                <a:latin typeface="Malgun Gothic"/>
                <a:cs typeface="Malgun Gothic"/>
              </a:rPr>
              <a:t>체커</a:t>
            </a:r>
            <a:endParaRPr sz="2000" dirty="0">
              <a:latin typeface="Malgun Gothic"/>
              <a:cs typeface="Malgun Gothic"/>
            </a:endParaRPr>
          </a:p>
          <a:p>
            <a:pPr marL="12700" marR="5080" algn="just">
              <a:lnSpc>
                <a:spcPct val="100800"/>
              </a:lnSpc>
              <a:spcBef>
                <a:spcPts val="1220"/>
              </a:spcBef>
            </a:pPr>
            <a:r>
              <a:rPr sz="1200" spc="-170" dirty="0">
                <a:latin typeface="Malgun Gothic Semilight"/>
                <a:cs typeface="Malgun Gothic Semilight"/>
              </a:rPr>
              <a:t>제품을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구매할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때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자신의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취향,</a:t>
            </a:r>
            <a:r>
              <a:rPr sz="1200" spc="2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가치관에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맞춰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성분표,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제조사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등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세부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요소를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꼼꼼히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따진다.</a:t>
            </a:r>
            <a:endParaRPr sz="1200" dirty="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2083" y="3058668"/>
            <a:ext cx="228028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305" dirty="0">
                <a:solidFill>
                  <a:srgbClr val="C55A11"/>
                </a:solidFill>
                <a:latin typeface="Malgun Gothic"/>
                <a:cs typeface="Malgun Gothic"/>
              </a:rPr>
              <a:t>휘소가치</a:t>
            </a:r>
            <a:endParaRPr sz="2000">
              <a:latin typeface="Malgun Gothic"/>
              <a:cs typeface="Malgun Gothic"/>
            </a:endParaRPr>
          </a:p>
          <a:p>
            <a:pPr marL="12065" marR="5080" algn="ctr">
              <a:lnSpc>
                <a:spcPct val="100800"/>
              </a:lnSpc>
              <a:spcBef>
                <a:spcPts val="126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가격이나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품질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같은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일반적인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기준이 </a:t>
            </a:r>
            <a:r>
              <a:rPr sz="1200" spc="-175" dirty="0">
                <a:latin typeface="Malgun Gothic Semilight"/>
                <a:cs typeface="Malgun Gothic Semilight"/>
              </a:rPr>
              <a:t>아닌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스스로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정한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기준에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65" dirty="0">
                <a:latin typeface="Malgun Gothic Semilight"/>
                <a:cs typeface="Malgun Gothic Semilight"/>
              </a:rPr>
              <a:t>합리적이라고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생각하는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것을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구매하는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양식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1386" y="6386067"/>
            <a:ext cx="3362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출처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:</a:t>
            </a:r>
            <a:r>
              <a:rPr sz="1000" spc="-3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캐릿이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8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3년간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분석한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1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Z세대의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새로운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특징,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‘MZBTI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2.0’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733" y="599868"/>
            <a:ext cx="7896225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10" dirty="0">
                <a:latin typeface="Malgun Gothic"/>
                <a:cs typeface="Malgun Gothic"/>
              </a:rPr>
              <a:t>2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예전에는</a:t>
            </a:r>
            <a:r>
              <a:rPr sz="2600" b="1" spc="-31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가성비를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생각해서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물건을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구매했다면,</a:t>
            </a:r>
            <a:endParaRPr sz="2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</a:pPr>
            <a:r>
              <a:rPr sz="2600" b="1" spc="-365" dirty="0">
                <a:latin typeface="Malgun Gothic"/>
                <a:cs typeface="Malgun Gothic"/>
              </a:rPr>
              <a:t>지금은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상품이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갖는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235" dirty="0">
                <a:latin typeface="Malgun Gothic"/>
                <a:cs typeface="Malgun Gothic"/>
              </a:rPr>
              <a:t>가치,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의미까지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고려해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까다롭게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00" dirty="0">
                <a:latin typeface="Malgun Gothic"/>
                <a:cs typeface="Malgun Gothic"/>
              </a:rPr>
              <a:t>구매해요.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7067" y="4247108"/>
            <a:ext cx="2451684" cy="168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081" y="4134130"/>
            <a:ext cx="2351887" cy="18768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6655" y="4247108"/>
            <a:ext cx="2718676" cy="1650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9818" y="2294458"/>
            <a:ext cx="9686290" cy="3916679"/>
            <a:chOff x="1269818" y="2294458"/>
            <a:chExt cx="9686290" cy="3916679"/>
          </a:xfrm>
        </p:grpSpPr>
        <p:sp>
          <p:nvSpPr>
            <p:cNvPr id="3" name="object 3"/>
            <p:cNvSpPr/>
            <p:nvPr/>
          </p:nvSpPr>
          <p:spPr>
            <a:xfrm>
              <a:off x="1269818" y="2294458"/>
              <a:ext cx="9686290" cy="3916679"/>
            </a:xfrm>
            <a:custGeom>
              <a:avLst/>
              <a:gdLst/>
              <a:ahLst/>
              <a:cxnLst/>
              <a:rect l="l" t="t" r="r" b="b"/>
              <a:pathLst>
                <a:path w="9686290" h="3916679">
                  <a:moveTo>
                    <a:pt x="9530439" y="0"/>
                  </a:moveTo>
                  <a:lnTo>
                    <a:pt x="155794" y="0"/>
                  </a:lnTo>
                  <a:lnTo>
                    <a:pt x="106551" y="7942"/>
                  </a:lnTo>
                  <a:lnTo>
                    <a:pt x="63784" y="30058"/>
                  </a:lnTo>
                  <a:lnTo>
                    <a:pt x="30059" y="63782"/>
                  </a:lnTo>
                  <a:lnTo>
                    <a:pt x="7942" y="106548"/>
                  </a:lnTo>
                  <a:lnTo>
                    <a:pt x="0" y="155790"/>
                  </a:lnTo>
                  <a:lnTo>
                    <a:pt x="0" y="3760579"/>
                  </a:lnTo>
                  <a:lnTo>
                    <a:pt x="7942" y="3809821"/>
                  </a:lnTo>
                  <a:lnTo>
                    <a:pt x="30059" y="3852587"/>
                  </a:lnTo>
                  <a:lnTo>
                    <a:pt x="63784" y="3886312"/>
                  </a:lnTo>
                  <a:lnTo>
                    <a:pt x="106551" y="3908428"/>
                  </a:lnTo>
                  <a:lnTo>
                    <a:pt x="155794" y="3916371"/>
                  </a:lnTo>
                  <a:lnTo>
                    <a:pt x="9530439" y="3916371"/>
                  </a:lnTo>
                  <a:lnTo>
                    <a:pt x="9579681" y="3908428"/>
                  </a:lnTo>
                  <a:lnTo>
                    <a:pt x="9622448" y="3886312"/>
                  </a:lnTo>
                  <a:lnTo>
                    <a:pt x="9656172" y="3852587"/>
                  </a:lnTo>
                  <a:lnTo>
                    <a:pt x="9678288" y="3809821"/>
                  </a:lnTo>
                  <a:lnTo>
                    <a:pt x="9686230" y="3760579"/>
                  </a:lnTo>
                  <a:lnTo>
                    <a:pt x="9686230" y="155790"/>
                  </a:lnTo>
                  <a:lnTo>
                    <a:pt x="9678288" y="106548"/>
                  </a:lnTo>
                  <a:lnTo>
                    <a:pt x="9656172" y="63782"/>
                  </a:lnTo>
                  <a:lnTo>
                    <a:pt x="9622448" y="30058"/>
                  </a:lnTo>
                  <a:lnTo>
                    <a:pt x="9579681" y="7942"/>
                  </a:lnTo>
                  <a:lnTo>
                    <a:pt x="953043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959" y="2889541"/>
              <a:ext cx="8338820" cy="1219835"/>
            </a:xfrm>
            <a:custGeom>
              <a:avLst/>
              <a:gdLst/>
              <a:ahLst/>
              <a:cxnLst/>
              <a:rect l="l" t="t" r="r" b="b"/>
              <a:pathLst>
                <a:path w="8338820" h="1219835">
                  <a:moveTo>
                    <a:pt x="2504122" y="95377"/>
                  </a:moveTo>
                  <a:lnTo>
                    <a:pt x="2496616" y="58254"/>
                  </a:lnTo>
                  <a:lnTo>
                    <a:pt x="2476182" y="27940"/>
                  </a:lnTo>
                  <a:lnTo>
                    <a:pt x="2445867" y="7505"/>
                  </a:lnTo>
                  <a:lnTo>
                    <a:pt x="2408745" y="0"/>
                  </a:lnTo>
                  <a:lnTo>
                    <a:pt x="95364" y="0"/>
                  </a:lnTo>
                  <a:lnTo>
                    <a:pt x="58242" y="7505"/>
                  </a:lnTo>
                  <a:lnTo>
                    <a:pt x="27927" y="27940"/>
                  </a:lnTo>
                  <a:lnTo>
                    <a:pt x="7493" y="58254"/>
                  </a:lnTo>
                  <a:lnTo>
                    <a:pt x="0" y="95377"/>
                  </a:lnTo>
                  <a:lnTo>
                    <a:pt x="0" y="1124204"/>
                  </a:lnTo>
                  <a:lnTo>
                    <a:pt x="7493" y="1161326"/>
                  </a:lnTo>
                  <a:lnTo>
                    <a:pt x="27927" y="1191641"/>
                  </a:lnTo>
                  <a:lnTo>
                    <a:pt x="58242" y="1212075"/>
                  </a:lnTo>
                  <a:lnTo>
                    <a:pt x="95364" y="1219568"/>
                  </a:lnTo>
                  <a:lnTo>
                    <a:pt x="2408745" y="1219568"/>
                  </a:lnTo>
                  <a:lnTo>
                    <a:pt x="2445867" y="1212075"/>
                  </a:lnTo>
                  <a:lnTo>
                    <a:pt x="2476182" y="1191641"/>
                  </a:lnTo>
                  <a:lnTo>
                    <a:pt x="2496616" y="1161326"/>
                  </a:lnTo>
                  <a:lnTo>
                    <a:pt x="2504122" y="1124204"/>
                  </a:lnTo>
                  <a:lnTo>
                    <a:pt x="2504122" y="95377"/>
                  </a:lnTo>
                  <a:close/>
                </a:path>
                <a:path w="8338820" h="1219835">
                  <a:moveTo>
                    <a:pt x="5462498" y="95377"/>
                  </a:moveTo>
                  <a:lnTo>
                    <a:pt x="5454993" y="58254"/>
                  </a:lnTo>
                  <a:lnTo>
                    <a:pt x="5434558" y="27940"/>
                  </a:lnTo>
                  <a:lnTo>
                    <a:pt x="5404243" y="7505"/>
                  </a:lnTo>
                  <a:lnTo>
                    <a:pt x="5367121" y="0"/>
                  </a:lnTo>
                  <a:lnTo>
                    <a:pt x="3053740" y="0"/>
                  </a:lnTo>
                  <a:lnTo>
                    <a:pt x="3016618" y="7505"/>
                  </a:lnTo>
                  <a:lnTo>
                    <a:pt x="2986303" y="27940"/>
                  </a:lnTo>
                  <a:lnTo>
                    <a:pt x="2965869" y="58254"/>
                  </a:lnTo>
                  <a:lnTo>
                    <a:pt x="2958376" y="95377"/>
                  </a:lnTo>
                  <a:lnTo>
                    <a:pt x="2958376" y="1124191"/>
                  </a:lnTo>
                  <a:lnTo>
                    <a:pt x="2965869" y="1161326"/>
                  </a:lnTo>
                  <a:lnTo>
                    <a:pt x="2986303" y="1191641"/>
                  </a:lnTo>
                  <a:lnTo>
                    <a:pt x="3016618" y="1212075"/>
                  </a:lnTo>
                  <a:lnTo>
                    <a:pt x="3053740" y="1219568"/>
                  </a:lnTo>
                  <a:lnTo>
                    <a:pt x="5367121" y="1219568"/>
                  </a:lnTo>
                  <a:lnTo>
                    <a:pt x="5404243" y="1212075"/>
                  </a:lnTo>
                  <a:lnTo>
                    <a:pt x="5434558" y="1191641"/>
                  </a:lnTo>
                  <a:lnTo>
                    <a:pt x="5454993" y="1161326"/>
                  </a:lnTo>
                  <a:lnTo>
                    <a:pt x="5462498" y="1124191"/>
                  </a:lnTo>
                  <a:lnTo>
                    <a:pt x="5462498" y="95377"/>
                  </a:lnTo>
                  <a:close/>
                </a:path>
                <a:path w="8338820" h="1219835">
                  <a:moveTo>
                    <a:pt x="8338566" y="95377"/>
                  </a:moveTo>
                  <a:lnTo>
                    <a:pt x="8331060" y="58254"/>
                  </a:lnTo>
                  <a:lnTo>
                    <a:pt x="8310626" y="27940"/>
                  </a:lnTo>
                  <a:lnTo>
                    <a:pt x="8280311" y="7505"/>
                  </a:lnTo>
                  <a:lnTo>
                    <a:pt x="8243189" y="0"/>
                  </a:lnTo>
                  <a:lnTo>
                    <a:pt x="5929808" y="0"/>
                  </a:lnTo>
                  <a:lnTo>
                    <a:pt x="5892685" y="7505"/>
                  </a:lnTo>
                  <a:lnTo>
                    <a:pt x="5862371" y="27940"/>
                  </a:lnTo>
                  <a:lnTo>
                    <a:pt x="5841936" y="58254"/>
                  </a:lnTo>
                  <a:lnTo>
                    <a:pt x="5834443" y="95377"/>
                  </a:lnTo>
                  <a:lnTo>
                    <a:pt x="5834443" y="1124191"/>
                  </a:lnTo>
                  <a:lnTo>
                    <a:pt x="5841936" y="1161326"/>
                  </a:lnTo>
                  <a:lnTo>
                    <a:pt x="5862371" y="1191641"/>
                  </a:lnTo>
                  <a:lnTo>
                    <a:pt x="5892685" y="1212075"/>
                  </a:lnTo>
                  <a:lnTo>
                    <a:pt x="5929808" y="1219568"/>
                  </a:lnTo>
                  <a:lnTo>
                    <a:pt x="8243189" y="1219568"/>
                  </a:lnTo>
                  <a:lnTo>
                    <a:pt x="8280311" y="1212075"/>
                  </a:lnTo>
                  <a:lnTo>
                    <a:pt x="8310626" y="1191641"/>
                  </a:lnTo>
                  <a:lnTo>
                    <a:pt x="8331060" y="1161326"/>
                  </a:lnTo>
                  <a:lnTo>
                    <a:pt x="8338566" y="1124191"/>
                  </a:lnTo>
                  <a:lnTo>
                    <a:pt x="8338566" y="95377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72918" y="3099308"/>
            <a:ext cx="1622425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목표</a:t>
            </a:r>
            <a:endParaRPr sz="1800">
              <a:latin typeface="Malgun Gothic"/>
              <a:cs typeface="Malgun Gothic"/>
            </a:endParaRPr>
          </a:p>
          <a:p>
            <a:pPr marL="12700" marR="5080" algn="ctr">
              <a:lnSpc>
                <a:spcPct val="105000"/>
              </a:lnSpc>
              <a:spcBef>
                <a:spcPts val="91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월별로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목표를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세우고, </a:t>
            </a:r>
            <a:r>
              <a:rPr sz="1200" spc="-175" dirty="0">
                <a:latin typeface="Malgun Gothic Semilight"/>
                <a:cs typeface="Malgun Gothic Semilight"/>
              </a:rPr>
              <a:t>달성할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있도록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3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3266" y="3099308"/>
            <a:ext cx="209042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감정</a:t>
            </a:r>
            <a:endParaRPr sz="1800" dirty="0">
              <a:latin typeface="Malgun Gothic"/>
              <a:cs typeface="Malgun Gothic"/>
            </a:endParaRPr>
          </a:p>
          <a:p>
            <a:pPr marL="12700" marR="5080" indent="234950">
              <a:lnSpc>
                <a:spcPct val="105000"/>
              </a:lnSpc>
              <a:spcBef>
                <a:spcPts val="115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구매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느끼는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감정을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통해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습관을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돌아볼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있어요.</a:t>
            </a:r>
            <a:endParaRPr sz="1200" dirty="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0266" y="3099308"/>
            <a:ext cx="2053589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상품의</a:t>
            </a:r>
            <a:r>
              <a:rPr sz="1800" b="1" spc="-215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의미</a:t>
            </a:r>
            <a:endParaRPr sz="1800">
              <a:latin typeface="Malgun Gothic"/>
              <a:cs typeface="Malgun Gothic"/>
            </a:endParaRPr>
          </a:p>
          <a:p>
            <a:pPr marL="12700" marR="5080" indent="635" algn="ctr">
              <a:lnSpc>
                <a:spcPct val="103299"/>
              </a:lnSpc>
              <a:spcBef>
                <a:spcPts val="98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오늘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물건의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의미가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가치관과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맞았나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latin typeface="Malgun Gothic Semilight"/>
                <a:cs typeface="Malgun Gothic Semilight"/>
              </a:rPr>
              <a:t>확인해요.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7943" y="5289600"/>
            <a:ext cx="5327015" cy="701675"/>
          </a:xfrm>
          <a:custGeom>
            <a:avLst/>
            <a:gdLst/>
            <a:ahLst/>
            <a:cxnLst/>
            <a:rect l="l" t="t" r="r" b="b"/>
            <a:pathLst>
              <a:path w="5327015" h="701675">
                <a:moveTo>
                  <a:pt x="5137924" y="0"/>
                </a:moveTo>
                <a:lnTo>
                  <a:pt x="188531" y="0"/>
                </a:lnTo>
                <a:lnTo>
                  <a:pt x="138410" y="6734"/>
                </a:lnTo>
                <a:lnTo>
                  <a:pt x="93374" y="25739"/>
                </a:lnTo>
                <a:lnTo>
                  <a:pt x="55218" y="55218"/>
                </a:lnTo>
                <a:lnTo>
                  <a:pt x="25739" y="93374"/>
                </a:lnTo>
                <a:lnTo>
                  <a:pt x="6734" y="138410"/>
                </a:lnTo>
                <a:lnTo>
                  <a:pt x="0" y="188531"/>
                </a:lnTo>
                <a:lnTo>
                  <a:pt x="0" y="512913"/>
                </a:lnTo>
                <a:lnTo>
                  <a:pt x="6734" y="563030"/>
                </a:lnTo>
                <a:lnTo>
                  <a:pt x="25739" y="608065"/>
                </a:lnTo>
                <a:lnTo>
                  <a:pt x="55218" y="646219"/>
                </a:lnTo>
                <a:lnTo>
                  <a:pt x="93374" y="675698"/>
                </a:lnTo>
                <a:lnTo>
                  <a:pt x="138410" y="694703"/>
                </a:lnTo>
                <a:lnTo>
                  <a:pt x="188531" y="701437"/>
                </a:lnTo>
                <a:lnTo>
                  <a:pt x="5137924" y="701437"/>
                </a:lnTo>
                <a:lnTo>
                  <a:pt x="5188040" y="694703"/>
                </a:lnTo>
                <a:lnTo>
                  <a:pt x="5233076" y="675698"/>
                </a:lnTo>
                <a:lnTo>
                  <a:pt x="5271233" y="646219"/>
                </a:lnTo>
                <a:lnTo>
                  <a:pt x="5300714" y="608065"/>
                </a:lnTo>
                <a:lnTo>
                  <a:pt x="5319721" y="563030"/>
                </a:lnTo>
                <a:lnTo>
                  <a:pt x="5326456" y="512913"/>
                </a:lnTo>
                <a:lnTo>
                  <a:pt x="5326456" y="188531"/>
                </a:lnTo>
                <a:lnTo>
                  <a:pt x="5319721" y="138410"/>
                </a:lnTo>
                <a:lnTo>
                  <a:pt x="5300714" y="93374"/>
                </a:lnTo>
                <a:lnTo>
                  <a:pt x="5271233" y="55218"/>
                </a:lnTo>
                <a:lnTo>
                  <a:pt x="5233076" y="25739"/>
                </a:lnTo>
                <a:lnTo>
                  <a:pt x="5188040" y="6734"/>
                </a:lnTo>
                <a:lnTo>
                  <a:pt x="513792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0406" y="5469012"/>
            <a:ext cx="47139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b="1" spc="-260" dirty="0">
                <a:latin typeface="+mj-ea"/>
                <a:ea typeface="+mj-ea"/>
                <a:cs typeface="Malgun Gothic"/>
              </a:rPr>
              <a:t>나와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54" dirty="0">
                <a:latin typeface="+mj-ea"/>
                <a:ea typeface="+mj-ea"/>
                <a:cs typeface="Malgun Gothic"/>
              </a:rPr>
              <a:t>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60" dirty="0" err="1">
                <a:latin typeface="+mj-ea"/>
                <a:ea typeface="+mj-ea"/>
                <a:cs typeface="Malgun Gothic"/>
              </a:rPr>
              <a:t>맞는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lang="en-US" sz="2000" b="1" spc="-204" dirty="0">
                <a:latin typeface="+mj-ea"/>
                <a:ea typeface="+mj-ea"/>
                <a:cs typeface="Malgun Gothic"/>
              </a:rPr>
              <a:t>‘ </a:t>
            </a:r>
            <a:r>
              <a:rPr sz="2000" b="1" spc="-195" dirty="0" err="1">
                <a:latin typeface="+mj-ea"/>
                <a:ea typeface="+mj-ea"/>
                <a:cs typeface="Malgun Gothic"/>
              </a:rPr>
              <a:t>잘한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25" dirty="0" err="1">
                <a:latin typeface="+mj-ea"/>
                <a:ea typeface="+mj-ea"/>
                <a:cs typeface="Malgun Gothic"/>
              </a:rPr>
              <a:t>소비</a:t>
            </a:r>
            <a:r>
              <a:rPr lang="en-US" sz="2000" b="1" i="1" spc="-225" dirty="0">
                <a:latin typeface="+mj-ea"/>
                <a:ea typeface="+mj-ea"/>
                <a:cs typeface="Arial"/>
              </a:rPr>
              <a:t>’  </a:t>
            </a:r>
            <a:r>
              <a:rPr sz="2000" b="1" spc="-225" dirty="0" err="1">
                <a:latin typeface="+mj-ea"/>
                <a:ea typeface="+mj-ea"/>
                <a:cs typeface="Malgun Gothic"/>
              </a:rPr>
              <a:t>였나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60" dirty="0">
                <a:latin typeface="+mj-ea"/>
                <a:ea typeface="+mj-ea"/>
                <a:cs typeface="Malgun Gothic"/>
              </a:rPr>
              <a:t>판단할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54" dirty="0">
                <a:latin typeface="+mj-ea"/>
                <a:ea typeface="+mj-ea"/>
                <a:cs typeface="Malgun Gothic"/>
              </a:rPr>
              <a:t>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150" dirty="0">
                <a:latin typeface="+mj-ea"/>
                <a:ea typeface="+mj-ea"/>
                <a:cs typeface="Malgun Gothic"/>
              </a:rPr>
              <a:t>있어요</a:t>
            </a:r>
            <a:r>
              <a:rPr sz="2000" b="1" i="1" spc="-150" dirty="0">
                <a:latin typeface="+mj-ea"/>
                <a:ea typeface="+mj-ea"/>
                <a:cs typeface="Arial"/>
              </a:rPr>
              <a:t>.</a:t>
            </a:r>
            <a:endParaRPr sz="2000" dirty="0">
              <a:latin typeface="+mj-ea"/>
              <a:ea typeface="+mj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733" y="599868"/>
            <a:ext cx="694690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Malgun Gothic"/>
                <a:cs typeface="Malgun Gothic"/>
              </a:rPr>
              <a:t>Project</a:t>
            </a:r>
            <a:r>
              <a:rPr sz="1600" spc="-85" dirty="0">
                <a:latin typeface="Malgun Gothic"/>
                <a:cs typeface="Malgun Gothic"/>
              </a:rPr>
              <a:t> </a:t>
            </a:r>
            <a:r>
              <a:rPr sz="1600" spc="-20" dirty="0">
                <a:latin typeface="Malgun Gothic"/>
                <a:cs typeface="Malgun Gothic"/>
              </a:rPr>
              <a:t>Goal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ts val="310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  <a:cs typeface="Malgun Gothic"/>
              </a:rPr>
              <a:t>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많은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사람이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실패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없는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생활을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할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90" dirty="0">
                <a:latin typeface="Malgun Gothic"/>
                <a:cs typeface="Malgun Gothic"/>
              </a:rPr>
              <a:t>있도록 </a:t>
            </a:r>
            <a:r>
              <a:rPr sz="2600" b="1" spc="-365" dirty="0">
                <a:latin typeface="Malgun Gothic"/>
                <a:cs typeface="Malgun Gothic"/>
              </a:rPr>
              <a:t>잘한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소비였는지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판단할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있는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서비스를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만들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290" dirty="0">
                <a:latin typeface="Malgun Gothic"/>
                <a:cs typeface="Malgun Gothic"/>
              </a:rPr>
              <a:t>거예요.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7131" y="4865395"/>
            <a:ext cx="1024255" cy="295910"/>
          </a:xfrm>
          <a:custGeom>
            <a:avLst/>
            <a:gdLst/>
            <a:ahLst/>
            <a:cxnLst/>
            <a:rect l="l" t="t" r="r" b="b"/>
            <a:pathLst>
              <a:path w="1024254" h="295910">
                <a:moveTo>
                  <a:pt x="890308" y="0"/>
                </a:moveTo>
                <a:lnTo>
                  <a:pt x="133515" y="0"/>
                </a:lnTo>
                <a:lnTo>
                  <a:pt x="91314" y="6805"/>
                </a:lnTo>
                <a:lnTo>
                  <a:pt x="54663" y="25756"/>
                </a:lnTo>
                <a:lnTo>
                  <a:pt x="25761" y="54655"/>
                </a:lnTo>
                <a:lnTo>
                  <a:pt x="6806" y="91303"/>
                </a:lnTo>
                <a:lnTo>
                  <a:pt x="0" y="133502"/>
                </a:lnTo>
                <a:lnTo>
                  <a:pt x="0" y="162166"/>
                </a:lnTo>
                <a:lnTo>
                  <a:pt x="6806" y="204365"/>
                </a:lnTo>
                <a:lnTo>
                  <a:pt x="25761" y="241013"/>
                </a:lnTo>
                <a:lnTo>
                  <a:pt x="54663" y="269911"/>
                </a:lnTo>
                <a:lnTo>
                  <a:pt x="91314" y="288863"/>
                </a:lnTo>
                <a:lnTo>
                  <a:pt x="133515" y="295668"/>
                </a:lnTo>
                <a:lnTo>
                  <a:pt x="890308" y="295668"/>
                </a:lnTo>
                <a:lnTo>
                  <a:pt x="932507" y="288863"/>
                </a:lnTo>
                <a:lnTo>
                  <a:pt x="969154" y="269911"/>
                </a:lnTo>
                <a:lnTo>
                  <a:pt x="998053" y="241013"/>
                </a:lnTo>
                <a:lnTo>
                  <a:pt x="1017004" y="204365"/>
                </a:lnTo>
                <a:lnTo>
                  <a:pt x="1023810" y="162166"/>
                </a:lnTo>
                <a:lnTo>
                  <a:pt x="1023810" y="133502"/>
                </a:lnTo>
                <a:lnTo>
                  <a:pt x="1017004" y="91303"/>
                </a:lnTo>
                <a:lnTo>
                  <a:pt x="998053" y="54655"/>
                </a:lnTo>
                <a:lnTo>
                  <a:pt x="969154" y="25756"/>
                </a:lnTo>
                <a:lnTo>
                  <a:pt x="932507" y="6805"/>
                </a:lnTo>
                <a:lnTo>
                  <a:pt x="8903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7892" y="4881372"/>
            <a:ext cx="334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목표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68543" y="2473451"/>
            <a:ext cx="1024255" cy="2400300"/>
            <a:chOff x="5668543" y="2473451"/>
            <a:chExt cx="1024255" cy="24003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6338" y="4109110"/>
              <a:ext cx="709049" cy="764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68543" y="2473451"/>
              <a:ext cx="1024255" cy="295910"/>
            </a:xfrm>
            <a:custGeom>
              <a:avLst/>
              <a:gdLst/>
              <a:ahLst/>
              <a:cxnLst/>
              <a:rect l="l" t="t" r="r" b="b"/>
              <a:pathLst>
                <a:path w="1024254" h="295910">
                  <a:moveTo>
                    <a:pt x="890308" y="0"/>
                  </a:moveTo>
                  <a:lnTo>
                    <a:pt x="133515" y="0"/>
                  </a:lnTo>
                  <a:lnTo>
                    <a:pt x="91314" y="6805"/>
                  </a:lnTo>
                  <a:lnTo>
                    <a:pt x="54663" y="25756"/>
                  </a:lnTo>
                  <a:lnTo>
                    <a:pt x="25761" y="54655"/>
                  </a:lnTo>
                  <a:lnTo>
                    <a:pt x="6806" y="91303"/>
                  </a:lnTo>
                  <a:lnTo>
                    <a:pt x="0" y="133502"/>
                  </a:lnTo>
                  <a:lnTo>
                    <a:pt x="0" y="162166"/>
                  </a:lnTo>
                  <a:lnTo>
                    <a:pt x="6806" y="204366"/>
                  </a:lnTo>
                  <a:lnTo>
                    <a:pt x="25761" y="241017"/>
                  </a:lnTo>
                  <a:lnTo>
                    <a:pt x="54663" y="269920"/>
                  </a:lnTo>
                  <a:lnTo>
                    <a:pt x="91314" y="288874"/>
                  </a:lnTo>
                  <a:lnTo>
                    <a:pt x="133515" y="295681"/>
                  </a:lnTo>
                  <a:lnTo>
                    <a:pt x="890308" y="295681"/>
                  </a:lnTo>
                  <a:lnTo>
                    <a:pt x="932507" y="288874"/>
                  </a:lnTo>
                  <a:lnTo>
                    <a:pt x="969154" y="269920"/>
                  </a:lnTo>
                  <a:lnTo>
                    <a:pt x="998053" y="241017"/>
                  </a:lnTo>
                  <a:lnTo>
                    <a:pt x="1017004" y="204366"/>
                  </a:lnTo>
                  <a:lnTo>
                    <a:pt x="1023810" y="162166"/>
                  </a:lnTo>
                  <a:lnTo>
                    <a:pt x="1023810" y="133502"/>
                  </a:lnTo>
                  <a:lnTo>
                    <a:pt x="1017004" y="91303"/>
                  </a:lnTo>
                  <a:lnTo>
                    <a:pt x="998053" y="54655"/>
                  </a:lnTo>
                  <a:lnTo>
                    <a:pt x="969154" y="25756"/>
                  </a:lnTo>
                  <a:lnTo>
                    <a:pt x="932507" y="6805"/>
                  </a:lnTo>
                  <a:lnTo>
                    <a:pt x="89030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42317" y="2491740"/>
            <a:ext cx="487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732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54" y="0"/>
                </a:moveTo>
                <a:lnTo>
                  <a:pt x="154950" y="0"/>
                </a:lnTo>
                <a:lnTo>
                  <a:pt x="105974" y="7900"/>
                </a:lnTo>
                <a:lnTo>
                  <a:pt x="63438" y="29898"/>
                </a:lnTo>
                <a:lnTo>
                  <a:pt x="29896" y="63441"/>
                </a:lnTo>
                <a:lnTo>
                  <a:pt x="7899" y="105977"/>
                </a:lnTo>
                <a:lnTo>
                  <a:pt x="0" y="154952"/>
                </a:lnTo>
                <a:lnTo>
                  <a:pt x="0" y="3740217"/>
                </a:lnTo>
                <a:lnTo>
                  <a:pt x="7899" y="3789193"/>
                </a:lnTo>
                <a:lnTo>
                  <a:pt x="29896" y="3831729"/>
                </a:lnTo>
                <a:lnTo>
                  <a:pt x="63438" y="3865271"/>
                </a:lnTo>
                <a:lnTo>
                  <a:pt x="105974" y="3887269"/>
                </a:lnTo>
                <a:lnTo>
                  <a:pt x="154950" y="3895168"/>
                </a:lnTo>
                <a:lnTo>
                  <a:pt x="5387054" y="3895168"/>
                </a:lnTo>
                <a:lnTo>
                  <a:pt x="5436029" y="3887269"/>
                </a:lnTo>
                <a:lnTo>
                  <a:pt x="5478564" y="3865271"/>
                </a:lnTo>
                <a:lnTo>
                  <a:pt x="5512108" y="3831729"/>
                </a:lnTo>
                <a:lnTo>
                  <a:pt x="5534106" y="3789193"/>
                </a:lnTo>
                <a:lnTo>
                  <a:pt x="5542006" y="3740217"/>
                </a:lnTo>
                <a:lnTo>
                  <a:pt x="5542006" y="154952"/>
                </a:lnTo>
                <a:lnTo>
                  <a:pt x="5534106" y="105977"/>
                </a:lnTo>
                <a:lnTo>
                  <a:pt x="5512108" y="63441"/>
                </a:lnTo>
                <a:lnTo>
                  <a:pt x="5478564" y="29898"/>
                </a:lnTo>
                <a:lnTo>
                  <a:pt x="5436029" y="7900"/>
                </a:lnTo>
                <a:lnTo>
                  <a:pt x="5387054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900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47" y="0"/>
                </a:moveTo>
                <a:lnTo>
                  <a:pt x="154952" y="0"/>
                </a:lnTo>
                <a:lnTo>
                  <a:pt x="105972" y="7900"/>
                </a:lnTo>
                <a:lnTo>
                  <a:pt x="63436" y="29898"/>
                </a:lnTo>
                <a:lnTo>
                  <a:pt x="29894" y="63441"/>
                </a:lnTo>
                <a:lnTo>
                  <a:pt x="7898" y="105977"/>
                </a:lnTo>
                <a:lnTo>
                  <a:pt x="0" y="154952"/>
                </a:lnTo>
                <a:lnTo>
                  <a:pt x="0" y="3740216"/>
                </a:lnTo>
                <a:lnTo>
                  <a:pt x="7898" y="3789192"/>
                </a:lnTo>
                <a:lnTo>
                  <a:pt x="29894" y="3831728"/>
                </a:lnTo>
                <a:lnTo>
                  <a:pt x="63436" y="3865270"/>
                </a:lnTo>
                <a:lnTo>
                  <a:pt x="105972" y="3887267"/>
                </a:lnTo>
                <a:lnTo>
                  <a:pt x="154952" y="3895167"/>
                </a:lnTo>
                <a:lnTo>
                  <a:pt x="5387047" y="3895167"/>
                </a:lnTo>
                <a:lnTo>
                  <a:pt x="5436027" y="3887267"/>
                </a:lnTo>
                <a:lnTo>
                  <a:pt x="5478564" y="3865270"/>
                </a:lnTo>
                <a:lnTo>
                  <a:pt x="5512105" y="3831728"/>
                </a:lnTo>
                <a:lnTo>
                  <a:pt x="5534101" y="3789192"/>
                </a:lnTo>
                <a:lnTo>
                  <a:pt x="5542000" y="3740216"/>
                </a:lnTo>
                <a:lnTo>
                  <a:pt x="5542000" y="154952"/>
                </a:lnTo>
                <a:lnTo>
                  <a:pt x="5534101" y="105977"/>
                </a:lnTo>
                <a:lnTo>
                  <a:pt x="5512105" y="63441"/>
                </a:lnTo>
                <a:lnTo>
                  <a:pt x="5478564" y="29898"/>
                </a:lnTo>
                <a:lnTo>
                  <a:pt x="5436027" y="7900"/>
                </a:lnTo>
                <a:lnTo>
                  <a:pt x="538704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6335" y="2664459"/>
            <a:ext cx="268351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명확한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기준이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없어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b="1" spc="-229" dirty="0">
                <a:latin typeface="Malgun Gothic"/>
                <a:cs typeface="Malgun Gothic"/>
              </a:rPr>
              <a:t>끌리는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대로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충동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구매하는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165" dirty="0" err="1">
                <a:latin typeface="Malgun Gothic"/>
                <a:cs typeface="Malgun Gothic"/>
              </a:rPr>
              <a:t>학생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8807" y="2734563"/>
            <a:ext cx="210693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b="1" spc="-229" dirty="0">
                <a:latin typeface="Malgun Gothic"/>
                <a:cs typeface="Malgun Gothic"/>
              </a:rPr>
              <a:t>가치나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의미가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있는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04" dirty="0">
                <a:latin typeface="Malgun Gothic"/>
                <a:cs typeface="Malgun Gothic"/>
              </a:rPr>
              <a:t>물건을 </a:t>
            </a:r>
            <a:r>
              <a:rPr sz="1600" b="1" spc="-229" dirty="0">
                <a:latin typeface="Malgun Gothic"/>
                <a:cs typeface="Malgun Gothic"/>
              </a:rPr>
              <a:t>구매하고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싶은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25" dirty="0" err="1">
                <a:latin typeface="Malgun Gothic"/>
                <a:cs typeface="Malgun Gothic"/>
              </a:rPr>
              <a:t>직장인</a:t>
            </a: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29" y="3121405"/>
            <a:ext cx="2327668" cy="23276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02877" y="2598801"/>
            <a:ext cx="1381760" cy="399415"/>
          </a:xfrm>
          <a:custGeom>
            <a:avLst/>
            <a:gdLst/>
            <a:ahLst/>
            <a:cxnLst/>
            <a:rect l="l" t="t" r="r" b="b"/>
            <a:pathLst>
              <a:path w="1381760" h="399414">
                <a:moveTo>
                  <a:pt x="1201309" y="0"/>
                </a:moveTo>
                <a:lnTo>
                  <a:pt x="180143" y="0"/>
                </a:lnTo>
                <a:lnTo>
                  <a:pt x="132253" y="6434"/>
                </a:lnTo>
                <a:lnTo>
                  <a:pt x="89221" y="24592"/>
                </a:lnTo>
                <a:lnTo>
                  <a:pt x="52762" y="52758"/>
                </a:lnTo>
                <a:lnTo>
                  <a:pt x="24594" y="89216"/>
                </a:lnTo>
                <a:lnTo>
                  <a:pt x="6434" y="132247"/>
                </a:lnTo>
                <a:lnTo>
                  <a:pt x="0" y="180136"/>
                </a:lnTo>
                <a:lnTo>
                  <a:pt x="0" y="218821"/>
                </a:lnTo>
                <a:lnTo>
                  <a:pt x="6434" y="266710"/>
                </a:lnTo>
                <a:lnTo>
                  <a:pt x="24594" y="309741"/>
                </a:lnTo>
                <a:lnTo>
                  <a:pt x="52762" y="346198"/>
                </a:lnTo>
                <a:lnTo>
                  <a:pt x="89221" y="374364"/>
                </a:lnTo>
                <a:lnTo>
                  <a:pt x="132253" y="392523"/>
                </a:lnTo>
                <a:lnTo>
                  <a:pt x="180143" y="398957"/>
                </a:lnTo>
                <a:lnTo>
                  <a:pt x="1201309" y="398957"/>
                </a:lnTo>
                <a:lnTo>
                  <a:pt x="1249199" y="392523"/>
                </a:lnTo>
                <a:lnTo>
                  <a:pt x="1292233" y="374364"/>
                </a:lnTo>
                <a:lnTo>
                  <a:pt x="1328693" y="346198"/>
                </a:lnTo>
                <a:lnTo>
                  <a:pt x="1356862" y="309741"/>
                </a:lnTo>
                <a:lnTo>
                  <a:pt x="1375023" y="266710"/>
                </a:lnTo>
                <a:lnTo>
                  <a:pt x="1381459" y="218821"/>
                </a:lnTo>
                <a:lnTo>
                  <a:pt x="1381459" y="180136"/>
                </a:lnTo>
                <a:lnTo>
                  <a:pt x="1375023" y="132247"/>
                </a:lnTo>
                <a:lnTo>
                  <a:pt x="1356862" y="89216"/>
                </a:lnTo>
                <a:lnTo>
                  <a:pt x="1328693" y="52758"/>
                </a:lnTo>
                <a:lnTo>
                  <a:pt x="1292233" y="24592"/>
                </a:lnTo>
                <a:lnTo>
                  <a:pt x="1249199" y="6434"/>
                </a:lnTo>
                <a:lnTo>
                  <a:pt x="1201309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070384" y="2602077"/>
            <a:ext cx="2327910" cy="2847340"/>
            <a:chOff x="6070384" y="2602077"/>
            <a:chExt cx="2327910" cy="28473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0384" y="3121405"/>
              <a:ext cx="2327668" cy="2327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54520" y="2602077"/>
              <a:ext cx="1381760" cy="399415"/>
            </a:xfrm>
            <a:custGeom>
              <a:avLst/>
              <a:gdLst/>
              <a:ahLst/>
              <a:cxnLst/>
              <a:rect l="l" t="t" r="r" b="b"/>
              <a:pathLst>
                <a:path w="1381759" h="399414">
                  <a:moveTo>
                    <a:pt x="1201318" y="0"/>
                  </a:moveTo>
                  <a:lnTo>
                    <a:pt x="180149" y="0"/>
                  </a:lnTo>
                  <a:lnTo>
                    <a:pt x="132259" y="6435"/>
                  </a:lnTo>
                  <a:lnTo>
                    <a:pt x="89225" y="24596"/>
                  </a:lnTo>
                  <a:lnTo>
                    <a:pt x="52765" y="52765"/>
                  </a:lnTo>
                  <a:lnTo>
                    <a:pt x="24596" y="89225"/>
                  </a:lnTo>
                  <a:lnTo>
                    <a:pt x="6435" y="132259"/>
                  </a:lnTo>
                  <a:lnTo>
                    <a:pt x="0" y="180149"/>
                  </a:lnTo>
                  <a:lnTo>
                    <a:pt x="0" y="218821"/>
                  </a:lnTo>
                  <a:lnTo>
                    <a:pt x="6435" y="266710"/>
                  </a:lnTo>
                  <a:lnTo>
                    <a:pt x="24596" y="309741"/>
                  </a:lnTo>
                  <a:lnTo>
                    <a:pt x="52765" y="346198"/>
                  </a:lnTo>
                  <a:lnTo>
                    <a:pt x="89225" y="374364"/>
                  </a:lnTo>
                  <a:lnTo>
                    <a:pt x="132259" y="392523"/>
                  </a:lnTo>
                  <a:lnTo>
                    <a:pt x="180149" y="398957"/>
                  </a:lnTo>
                  <a:lnTo>
                    <a:pt x="1201318" y="398957"/>
                  </a:lnTo>
                  <a:lnTo>
                    <a:pt x="1249207" y="392523"/>
                  </a:lnTo>
                  <a:lnTo>
                    <a:pt x="1292239" y="374364"/>
                  </a:lnTo>
                  <a:lnTo>
                    <a:pt x="1328696" y="346198"/>
                  </a:lnTo>
                  <a:lnTo>
                    <a:pt x="1356862" y="309741"/>
                  </a:lnTo>
                  <a:lnTo>
                    <a:pt x="1375020" y="266710"/>
                  </a:lnTo>
                  <a:lnTo>
                    <a:pt x="1381455" y="218821"/>
                  </a:lnTo>
                  <a:lnTo>
                    <a:pt x="1381455" y="180149"/>
                  </a:lnTo>
                  <a:lnTo>
                    <a:pt x="1375020" y="132259"/>
                  </a:lnTo>
                  <a:lnTo>
                    <a:pt x="1356862" y="89225"/>
                  </a:lnTo>
                  <a:lnTo>
                    <a:pt x="1328696" y="52765"/>
                  </a:lnTo>
                  <a:lnTo>
                    <a:pt x="1292239" y="24596"/>
                  </a:lnTo>
                  <a:lnTo>
                    <a:pt x="1249207" y="6435"/>
                  </a:lnTo>
                  <a:lnTo>
                    <a:pt x="1201318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733" y="599868"/>
            <a:ext cx="4064000" cy="908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Personas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우리의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타겟은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이런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분들이에요.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692" y="2652267"/>
            <a:ext cx="1140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0" dirty="0">
                <a:latin typeface="Malgun Gothic"/>
                <a:cs typeface="Malgun Gothic"/>
              </a:rPr>
              <a:t>Main</a:t>
            </a:r>
            <a:r>
              <a:rPr sz="1600" b="1" spc="-16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1061" y="2655315"/>
            <a:ext cx="1068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algun Gothic"/>
                <a:cs typeface="Malgun Gothic"/>
              </a:rPr>
              <a:t>Sub</a:t>
            </a:r>
            <a:r>
              <a:rPr sz="1600" b="1" spc="-19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0976" y="3363903"/>
            <a:ext cx="2710815" cy="201866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7780" marR="5080">
              <a:lnSpc>
                <a:spcPct val="101400"/>
              </a:lnSpc>
              <a:spcBef>
                <a:spcPts val="850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귀여운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키링부터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트렌디한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90" dirty="0">
                <a:latin typeface="Malgun Gothic Semilight"/>
                <a:cs typeface="Malgun Gothic Semilight"/>
              </a:rPr>
              <a:t>옷,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85" dirty="0">
                <a:latin typeface="Malgun Gothic Semilight"/>
                <a:cs typeface="Malgun Gothic Semilight"/>
              </a:rPr>
              <a:t>인테리어 </a:t>
            </a:r>
            <a:r>
              <a:rPr sz="1400" spc="-204" dirty="0">
                <a:latin typeface="Malgun Gothic Semilight"/>
                <a:cs typeface="Malgun Gothic Semilight"/>
              </a:rPr>
              <a:t>소품까지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쇼핑에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많다.</a:t>
            </a:r>
            <a:r>
              <a:rPr sz="1400" spc="-25" dirty="0">
                <a:latin typeface="Malgun Gothic Semilight"/>
                <a:cs typeface="Malgun Gothic Semilight"/>
              </a:rPr>
              <a:t> 하지만 </a:t>
            </a:r>
            <a:r>
              <a:rPr sz="1400" spc="-204" dirty="0">
                <a:latin typeface="Malgun Gothic Semilight"/>
                <a:cs typeface="Malgun Gothic Semilight"/>
              </a:rPr>
              <a:t>행복은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며칠뿐!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다른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신상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아이템에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간다.</a:t>
            </a:r>
            <a:endParaRPr sz="1400">
              <a:latin typeface="Malgun Gothic Semilight"/>
              <a:cs typeface="Malgun Gothic Semilight"/>
            </a:endParaRPr>
          </a:p>
          <a:p>
            <a:pPr marL="47625">
              <a:lnSpc>
                <a:spcPct val="100000"/>
              </a:lnSpc>
              <a:spcBef>
                <a:spcPts val="85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7780">
              <a:lnSpc>
                <a:spcPct val="100000"/>
              </a:lnSpc>
              <a:spcBef>
                <a:spcPts val="655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건강한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습관을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갖고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07322" y="3347356"/>
            <a:ext cx="2748280" cy="222694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17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ct val="101400"/>
              </a:lnSpc>
              <a:spcBef>
                <a:spcPts val="925"/>
              </a:spcBef>
            </a:pPr>
            <a:r>
              <a:rPr sz="1400" spc="-145" dirty="0">
                <a:latin typeface="Malgun Gothic Semilight"/>
                <a:cs typeface="Malgun Gothic Semilight"/>
              </a:rPr>
              <a:t>친환경,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불매운동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등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사회적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이슈에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따라 </a:t>
            </a:r>
            <a:r>
              <a:rPr sz="1400" spc="-204" dirty="0">
                <a:latin typeface="Malgun Gothic Semilight"/>
                <a:cs typeface="Malgun Gothic Semilight"/>
              </a:rPr>
              <a:t>구매하는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물건이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달라진다.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가격만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보고 </a:t>
            </a:r>
            <a:r>
              <a:rPr sz="1400" spc="-204" dirty="0">
                <a:latin typeface="Malgun Gothic Semilight"/>
                <a:cs typeface="Malgun Gothic Semilight"/>
              </a:rPr>
              <a:t>사는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건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그만!</a:t>
            </a:r>
            <a:r>
              <a:rPr sz="1400" spc="-4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취향과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가치관에 </a:t>
            </a:r>
            <a:r>
              <a:rPr sz="1400" spc="-204" dirty="0">
                <a:latin typeface="Malgun Gothic Semilight"/>
                <a:cs typeface="Malgun Gothic Semilight"/>
              </a:rPr>
              <a:t>맞는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  <a:p>
            <a:pPr marL="56515">
              <a:lnSpc>
                <a:spcPct val="100000"/>
              </a:lnSpc>
              <a:spcBef>
                <a:spcPts val="760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2700" marR="160655">
              <a:lnSpc>
                <a:spcPct val="101400"/>
              </a:lnSpc>
              <a:spcBef>
                <a:spcPts val="509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내가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정말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80" dirty="0">
                <a:latin typeface="Malgun Gothic Semilight"/>
                <a:cs typeface="Malgun Gothic Semilight"/>
              </a:rPr>
              <a:t>있나 </a:t>
            </a:r>
            <a:r>
              <a:rPr sz="1400" spc="-204" dirty="0">
                <a:latin typeface="Malgun Gothic Semilight"/>
                <a:cs typeface="Malgun Gothic Semilight"/>
              </a:rPr>
              <a:t>점검하고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1618526"/>
            <a:ext cx="12191999" cy="5239473"/>
            <a:chOff x="0" y="1618526"/>
            <a:chExt cx="12191999" cy="523947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160" y="1618526"/>
              <a:ext cx="10067674" cy="52394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3778"/>
              <a:ext cx="1698447" cy="47102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148" y="1726857"/>
              <a:ext cx="1728851" cy="4889717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01360F5E-1113-0541-A3A0-37B3E802355A}"/>
              </a:ext>
            </a:extLst>
          </p:cNvPr>
          <p:cNvSpPr txBox="1">
            <a:spLocks/>
          </p:cNvSpPr>
          <p:nvPr/>
        </p:nvSpPr>
        <p:spPr>
          <a:xfrm>
            <a:off x="838200" y="607060"/>
            <a:ext cx="10515600" cy="111953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ko-KR" altLang="en-US" sz="7200" spc="215">
                <a:solidFill>
                  <a:srgbClr val="353A19"/>
                </a:solidFill>
                <a:latin typeface="Ttangsbudaejjigae Medium" panose="02020603020101020101" pitchFamily="18" charset="-127"/>
                <a:ea typeface="Ttangsbudaejjigae Medium" panose="02020603020101020101" pitchFamily="18" charset="-127"/>
              </a:rPr>
              <a:t>소비채집</a:t>
            </a:r>
            <a:endParaRPr lang="ko-KR" altLang="en-US" sz="7200" dirty="0">
              <a:latin typeface="Ttangsbudaejjigae Medium" panose="02020603020101020101" pitchFamily="18" charset="-127"/>
              <a:ea typeface="Ttangsbudaejjiga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2AC9B0-D2A0-D2F2-92CB-1A5C5833BB01}"/>
              </a:ext>
            </a:extLst>
          </p:cNvPr>
          <p:cNvSpPr/>
          <p:nvPr/>
        </p:nvSpPr>
        <p:spPr>
          <a:xfrm>
            <a:off x="651400" y="3210639"/>
            <a:ext cx="3244525" cy="2945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E3482D-F8C8-9532-9612-BF346D3DBDE0}"/>
              </a:ext>
            </a:extLst>
          </p:cNvPr>
          <p:cNvSpPr/>
          <p:nvPr/>
        </p:nvSpPr>
        <p:spPr>
          <a:xfrm>
            <a:off x="8235835" y="871581"/>
            <a:ext cx="3511937" cy="5257800"/>
          </a:xfrm>
          <a:prstGeom prst="roundRect">
            <a:avLst>
              <a:gd name="adj" fmla="val 8166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object 2"/>
          <p:cNvGrpSpPr/>
          <p:nvPr/>
        </p:nvGrpSpPr>
        <p:grpSpPr>
          <a:xfrm>
            <a:off x="4362970" y="2005190"/>
            <a:ext cx="3488969" cy="4852809"/>
            <a:chOff x="4362970" y="2005190"/>
            <a:chExt cx="3488969" cy="485280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970" y="2005190"/>
              <a:ext cx="3488969" cy="48528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180" y="3394075"/>
              <a:ext cx="85305" cy="85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2845" y="5371109"/>
              <a:ext cx="85305" cy="85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3367" y="655314"/>
            <a:ext cx="7219206" cy="8453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z="2600" b="1" spc="-365" dirty="0">
                <a:latin typeface="Malgun Gothic"/>
                <a:ea typeface="+mn-ea"/>
              </a:rPr>
              <a:t>이루고 싶은 소비 목표를 적고, </a:t>
            </a:r>
            <a:br>
              <a:rPr lang="en-US" sz="2600" b="1" spc="-365" dirty="0">
                <a:latin typeface="Malgun Gothic"/>
                <a:ea typeface="+mn-ea"/>
              </a:rPr>
            </a:br>
            <a:r>
              <a:rPr sz="2600" b="1" spc="-365" dirty="0" err="1">
                <a:latin typeface="Malgun Gothic"/>
                <a:ea typeface="+mn-ea"/>
              </a:rPr>
              <a:t>구매한</a:t>
            </a:r>
            <a:r>
              <a:rPr sz="2600" b="1" spc="-365" dirty="0">
                <a:latin typeface="Malgun Gothic"/>
                <a:ea typeface="+mn-ea"/>
              </a:rPr>
              <a:t> 물건을 사진으로 기록해요.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4995" y="3228583"/>
            <a:ext cx="3205046" cy="240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15950" marR="5080" indent="-603250">
              <a:lnSpc>
                <a:spcPct val="101400"/>
              </a:lnSpc>
              <a:spcBef>
                <a:spcPts val="75"/>
              </a:spcBef>
            </a:pPr>
            <a:r>
              <a:rPr sz="1600" b="1" spc="-204" dirty="0">
                <a:latin typeface="Malgun Gothic Semilight"/>
                <a:cs typeface="Malgun Gothic Semilight"/>
              </a:rPr>
              <a:t>월별로</a:t>
            </a:r>
            <a:r>
              <a:rPr sz="1600" b="1" spc="-35" dirty="0">
                <a:latin typeface="Malgun Gothic Semilight"/>
                <a:cs typeface="Malgun Gothic Semilight"/>
              </a:rPr>
              <a:t> </a:t>
            </a:r>
            <a:r>
              <a:rPr sz="1600" b="1" spc="-204" dirty="0">
                <a:latin typeface="Malgun Gothic Semilight"/>
                <a:cs typeface="Malgun Gothic Semilight"/>
              </a:rPr>
              <a:t>소비</a:t>
            </a:r>
            <a:r>
              <a:rPr sz="1600" b="1" spc="-30" dirty="0">
                <a:latin typeface="Malgun Gothic Semilight"/>
                <a:cs typeface="Malgun Gothic Semilight"/>
              </a:rPr>
              <a:t> </a:t>
            </a:r>
            <a:r>
              <a:rPr sz="1600" b="1" spc="-204" dirty="0">
                <a:latin typeface="Malgun Gothic Semilight"/>
                <a:cs typeface="Malgun Gothic Semilight"/>
              </a:rPr>
              <a:t>목표를</a:t>
            </a:r>
            <a:r>
              <a:rPr sz="1600" b="1" spc="-30" dirty="0">
                <a:latin typeface="Malgun Gothic Semilight"/>
                <a:cs typeface="Malgun Gothic Semilight"/>
              </a:rPr>
              <a:t> </a:t>
            </a:r>
            <a:r>
              <a:rPr sz="1600" b="1" spc="-190" dirty="0">
                <a:latin typeface="Malgun Gothic Semilight"/>
                <a:cs typeface="Malgun Gothic Semilight"/>
              </a:rPr>
              <a:t>세우고 </a:t>
            </a:r>
            <a:r>
              <a:rPr sz="1600" b="1" spc="-20" dirty="0">
                <a:latin typeface="Malgun Gothic Semilight"/>
                <a:cs typeface="Malgun Gothic Semilight"/>
              </a:rPr>
              <a:t>관리해요</a:t>
            </a:r>
            <a:endParaRPr sz="1600" b="1" dirty="0">
              <a:latin typeface="Malgun Gothic Semilight"/>
              <a:cs typeface="Malgun Gothic Semi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37902" y="1165371"/>
            <a:ext cx="1890864" cy="18908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6595" y="3309106"/>
            <a:ext cx="2393480" cy="1533423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5FD3DF1-9D19-EC04-E053-18E2EF05AB5E}"/>
              </a:ext>
            </a:extLst>
          </p:cNvPr>
          <p:cNvSpPr/>
          <p:nvPr/>
        </p:nvSpPr>
        <p:spPr>
          <a:xfrm>
            <a:off x="4639231" y="2097043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F3BDB0-74CD-BB68-77E4-665D351BC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4482565" y="1928822"/>
            <a:ext cx="3372808" cy="6792282"/>
          </a:xfrm>
          <a:prstGeom prst="rect">
            <a:avLst/>
          </a:prstGeom>
        </p:spPr>
      </p:pic>
      <p:pic>
        <p:nvPicPr>
          <p:cNvPr id="25" name="그림 24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BCA8AB-7706-5552-8703-127A05007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5" r="726" b="76048"/>
          <a:stretch/>
        </p:blipFill>
        <p:spPr>
          <a:xfrm>
            <a:off x="642467" y="4976270"/>
            <a:ext cx="3131457" cy="547053"/>
          </a:xfrm>
          <a:prstGeom prst="rect">
            <a:avLst/>
          </a:prstGeom>
        </p:spPr>
      </p:pic>
      <p:pic>
        <p:nvPicPr>
          <p:cNvPr id="27" name="그림 26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3FDEEE-7AE9-4142-0B8A-F183F15C85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556" r="-1" b="75294"/>
          <a:stretch/>
        </p:blipFill>
        <p:spPr>
          <a:xfrm>
            <a:off x="631013" y="4351281"/>
            <a:ext cx="3154366" cy="627527"/>
          </a:xfrm>
          <a:prstGeom prst="rect">
            <a:avLst/>
          </a:prstGeom>
        </p:spPr>
      </p:pic>
      <p:pic>
        <p:nvPicPr>
          <p:cNvPr id="29" name="그림 28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DD0669-9F02-F41F-4B5C-3A3C4C148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2" r="-2857" b="76232"/>
          <a:stretch/>
        </p:blipFill>
        <p:spPr>
          <a:xfrm>
            <a:off x="627887" y="5582328"/>
            <a:ext cx="3244525" cy="547053"/>
          </a:xfrm>
          <a:prstGeom prst="rect">
            <a:avLst/>
          </a:prstGeom>
        </p:spPr>
      </p:pic>
      <p:pic>
        <p:nvPicPr>
          <p:cNvPr id="33" name="그림 32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24F21A-0538-9BDC-BEA9-1E3F311AA3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556" r="1815" b="76467"/>
          <a:stretch/>
        </p:blipFill>
        <p:spPr>
          <a:xfrm>
            <a:off x="631013" y="3729332"/>
            <a:ext cx="3097094" cy="547053"/>
          </a:xfrm>
          <a:prstGeom prst="rect">
            <a:avLst/>
          </a:prstGeom>
        </p:spPr>
      </p:pic>
      <p:sp>
        <p:nvSpPr>
          <p:cNvPr id="26" name="object 17">
            <a:extLst>
              <a:ext uri="{FF2B5EF4-FFF2-40B4-BE49-F238E27FC236}">
                <a16:creationId xmlns:a16="http://schemas.microsoft.com/office/drawing/2014/main" id="{01149210-B7B1-963E-CA1A-760DC61EC3FB}"/>
              </a:ext>
            </a:extLst>
          </p:cNvPr>
          <p:cNvSpPr txBox="1"/>
          <p:nvPr/>
        </p:nvSpPr>
        <p:spPr>
          <a:xfrm>
            <a:off x="8398181" y="5072752"/>
            <a:ext cx="3205046" cy="7638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사진을 가져오거나 </a:t>
            </a:r>
          </a:p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바로 사진을 찍은  </a:t>
            </a:r>
            <a:endParaRPr lang="en-US" altLang="ko-KR" sz="1600" spc="-204" dirty="0"/>
          </a:p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소비등록을 모아서 볼 수 있어요</a:t>
            </a:r>
            <a:r>
              <a:rPr lang="en-US" altLang="ko-KR" sz="1600" spc="-204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B3B4C7-6926-A037-4BBF-9CB99AED5F5B}"/>
              </a:ext>
            </a:extLst>
          </p:cNvPr>
          <p:cNvSpPr/>
          <p:nvPr/>
        </p:nvSpPr>
        <p:spPr>
          <a:xfrm>
            <a:off x="4409258" y="3006100"/>
            <a:ext cx="3521837" cy="685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58515-4440-C3EC-FC1D-BE088975C842}"/>
              </a:ext>
            </a:extLst>
          </p:cNvPr>
          <p:cNvSpPr/>
          <p:nvPr/>
        </p:nvSpPr>
        <p:spPr>
          <a:xfrm>
            <a:off x="4408050" y="3837265"/>
            <a:ext cx="3521837" cy="30207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1342" y="3039583"/>
            <a:ext cx="2912986" cy="21238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8780" y="530875"/>
            <a:ext cx="3439553" cy="61147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32935" y="2158438"/>
            <a:ext cx="2341356" cy="668756"/>
          </a:xfrm>
          <a:custGeom>
            <a:avLst/>
            <a:gdLst/>
            <a:ahLst/>
            <a:cxnLst/>
            <a:rect l="l" t="t" r="r" b="b"/>
            <a:pathLst>
              <a:path w="2279015" h="572135">
                <a:moveTo>
                  <a:pt x="1992715" y="0"/>
                </a:moveTo>
                <a:lnTo>
                  <a:pt x="285784" y="0"/>
                </a:lnTo>
                <a:lnTo>
                  <a:pt x="239428" y="3740"/>
                </a:lnTo>
                <a:lnTo>
                  <a:pt x="195453" y="14569"/>
                </a:lnTo>
                <a:lnTo>
                  <a:pt x="154449" y="31899"/>
                </a:lnTo>
                <a:lnTo>
                  <a:pt x="117003" y="55140"/>
                </a:lnTo>
                <a:lnTo>
                  <a:pt x="83703" y="83705"/>
                </a:lnTo>
                <a:lnTo>
                  <a:pt x="55139" y="117005"/>
                </a:lnTo>
                <a:lnTo>
                  <a:pt x="31898" y="154452"/>
                </a:lnTo>
                <a:lnTo>
                  <a:pt x="14569" y="195457"/>
                </a:lnTo>
                <a:lnTo>
                  <a:pt x="3740" y="239431"/>
                </a:lnTo>
                <a:lnTo>
                  <a:pt x="0" y="285788"/>
                </a:lnTo>
                <a:lnTo>
                  <a:pt x="3740" y="332144"/>
                </a:lnTo>
                <a:lnTo>
                  <a:pt x="14569" y="376118"/>
                </a:lnTo>
                <a:lnTo>
                  <a:pt x="31898" y="417123"/>
                </a:lnTo>
                <a:lnTo>
                  <a:pt x="55139" y="454570"/>
                </a:lnTo>
                <a:lnTo>
                  <a:pt x="83703" y="487870"/>
                </a:lnTo>
                <a:lnTo>
                  <a:pt x="117003" y="516435"/>
                </a:lnTo>
                <a:lnTo>
                  <a:pt x="154449" y="539676"/>
                </a:lnTo>
                <a:lnTo>
                  <a:pt x="195453" y="557006"/>
                </a:lnTo>
                <a:lnTo>
                  <a:pt x="239428" y="567835"/>
                </a:lnTo>
                <a:lnTo>
                  <a:pt x="285784" y="571576"/>
                </a:lnTo>
                <a:lnTo>
                  <a:pt x="1992715" y="571576"/>
                </a:lnTo>
                <a:lnTo>
                  <a:pt x="2039071" y="567835"/>
                </a:lnTo>
                <a:lnTo>
                  <a:pt x="2083045" y="557006"/>
                </a:lnTo>
                <a:lnTo>
                  <a:pt x="2124050" y="539676"/>
                </a:lnTo>
                <a:lnTo>
                  <a:pt x="2161497" y="516435"/>
                </a:lnTo>
                <a:lnTo>
                  <a:pt x="2194797" y="487870"/>
                </a:lnTo>
                <a:lnTo>
                  <a:pt x="2223362" y="454570"/>
                </a:lnTo>
                <a:lnTo>
                  <a:pt x="2246603" y="417123"/>
                </a:lnTo>
                <a:lnTo>
                  <a:pt x="2263933" y="376118"/>
                </a:lnTo>
                <a:lnTo>
                  <a:pt x="2274762" y="332144"/>
                </a:lnTo>
                <a:lnTo>
                  <a:pt x="2278503" y="285788"/>
                </a:lnTo>
                <a:lnTo>
                  <a:pt x="2274762" y="239431"/>
                </a:lnTo>
                <a:lnTo>
                  <a:pt x="2263933" y="195457"/>
                </a:lnTo>
                <a:lnTo>
                  <a:pt x="2246603" y="154452"/>
                </a:lnTo>
                <a:lnTo>
                  <a:pt x="2223362" y="117005"/>
                </a:lnTo>
                <a:lnTo>
                  <a:pt x="2194797" y="83705"/>
                </a:lnTo>
                <a:lnTo>
                  <a:pt x="2161497" y="55140"/>
                </a:lnTo>
                <a:lnTo>
                  <a:pt x="2124050" y="31899"/>
                </a:lnTo>
                <a:lnTo>
                  <a:pt x="2083045" y="14569"/>
                </a:lnTo>
                <a:lnTo>
                  <a:pt x="2039071" y="3740"/>
                </a:lnTo>
                <a:lnTo>
                  <a:pt x="199271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1912" y="2964074"/>
            <a:ext cx="2898076" cy="22905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67423" y="5518238"/>
            <a:ext cx="2487054" cy="580462"/>
          </a:xfrm>
          <a:custGeom>
            <a:avLst/>
            <a:gdLst/>
            <a:ahLst/>
            <a:cxnLst/>
            <a:rect l="l" t="t" r="r" b="b"/>
            <a:pathLst>
              <a:path w="2279015" h="572135">
                <a:moveTo>
                  <a:pt x="1992718" y="0"/>
                </a:moveTo>
                <a:lnTo>
                  <a:pt x="285788" y="0"/>
                </a:lnTo>
                <a:lnTo>
                  <a:pt x="239431" y="3740"/>
                </a:lnTo>
                <a:lnTo>
                  <a:pt x="195457" y="14569"/>
                </a:lnTo>
                <a:lnTo>
                  <a:pt x="154452" y="31899"/>
                </a:lnTo>
                <a:lnTo>
                  <a:pt x="117005" y="55140"/>
                </a:lnTo>
                <a:lnTo>
                  <a:pt x="83705" y="83705"/>
                </a:lnTo>
                <a:lnTo>
                  <a:pt x="55140" y="117005"/>
                </a:lnTo>
                <a:lnTo>
                  <a:pt x="31899" y="154452"/>
                </a:lnTo>
                <a:lnTo>
                  <a:pt x="14569" y="195457"/>
                </a:lnTo>
                <a:lnTo>
                  <a:pt x="3740" y="239431"/>
                </a:lnTo>
                <a:lnTo>
                  <a:pt x="0" y="285788"/>
                </a:lnTo>
                <a:lnTo>
                  <a:pt x="3740" y="332144"/>
                </a:lnTo>
                <a:lnTo>
                  <a:pt x="14569" y="376119"/>
                </a:lnTo>
                <a:lnTo>
                  <a:pt x="31899" y="417124"/>
                </a:lnTo>
                <a:lnTo>
                  <a:pt x="55140" y="454571"/>
                </a:lnTo>
                <a:lnTo>
                  <a:pt x="83705" y="487870"/>
                </a:lnTo>
                <a:lnTo>
                  <a:pt x="117005" y="516435"/>
                </a:lnTo>
                <a:lnTo>
                  <a:pt x="154452" y="539677"/>
                </a:lnTo>
                <a:lnTo>
                  <a:pt x="195457" y="557006"/>
                </a:lnTo>
                <a:lnTo>
                  <a:pt x="239431" y="567835"/>
                </a:lnTo>
                <a:lnTo>
                  <a:pt x="285788" y="571576"/>
                </a:lnTo>
                <a:lnTo>
                  <a:pt x="1992718" y="571576"/>
                </a:lnTo>
                <a:lnTo>
                  <a:pt x="2039075" y="567835"/>
                </a:lnTo>
                <a:lnTo>
                  <a:pt x="2083049" y="557006"/>
                </a:lnTo>
                <a:lnTo>
                  <a:pt x="2124054" y="539677"/>
                </a:lnTo>
                <a:lnTo>
                  <a:pt x="2161501" y="516435"/>
                </a:lnTo>
                <a:lnTo>
                  <a:pt x="2194801" y="487870"/>
                </a:lnTo>
                <a:lnTo>
                  <a:pt x="2223366" y="454571"/>
                </a:lnTo>
                <a:lnTo>
                  <a:pt x="2246607" y="417124"/>
                </a:lnTo>
                <a:lnTo>
                  <a:pt x="2263937" y="376119"/>
                </a:lnTo>
                <a:lnTo>
                  <a:pt x="2274766" y="332144"/>
                </a:lnTo>
                <a:lnTo>
                  <a:pt x="2278506" y="285788"/>
                </a:lnTo>
                <a:lnTo>
                  <a:pt x="2274766" y="239431"/>
                </a:lnTo>
                <a:lnTo>
                  <a:pt x="2263937" y="195457"/>
                </a:lnTo>
                <a:lnTo>
                  <a:pt x="2246607" y="154452"/>
                </a:lnTo>
                <a:lnTo>
                  <a:pt x="2223366" y="117005"/>
                </a:lnTo>
                <a:lnTo>
                  <a:pt x="2194801" y="83705"/>
                </a:lnTo>
                <a:lnTo>
                  <a:pt x="2161501" y="55140"/>
                </a:lnTo>
                <a:lnTo>
                  <a:pt x="2124054" y="31899"/>
                </a:lnTo>
                <a:lnTo>
                  <a:pt x="2083049" y="14569"/>
                </a:lnTo>
                <a:lnTo>
                  <a:pt x="2039075" y="3740"/>
                </a:lnTo>
                <a:lnTo>
                  <a:pt x="199271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9076" y="2741189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266217" y="0"/>
                </a:moveTo>
                <a:lnTo>
                  <a:pt x="0" y="0"/>
                </a:lnTo>
                <a:lnTo>
                  <a:pt x="133108" y="222821"/>
                </a:lnTo>
                <a:lnTo>
                  <a:pt x="266217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0464" y="5332238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133108" y="0"/>
                </a:moveTo>
                <a:lnTo>
                  <a:pt x="0" y="222813"/>
                </a:lnTo>
                <a:lnTo>
                  <a:pt x="266217" y="222813"/>
                </a:lnTo>
                <a:lnTo>
                  <a:pt x="1331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8217" y="1343113"/>
            <a:ext cx="1684439" cy="1684439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077C48FB-C3E7-50C3-4D13-C0ABF4B19765}"/>
              </a:ext>
            </a:extLst>
          </p:cNvPr>
          <p:cNvSpPr txBox="1">
            <a:spLocks/>
          </p:cNvSpPr>
          <p:nvPr/>
        </p:nvSpPr>
        <p:spPr>
          <a:xfrm>
            <a:off x="753367" y="655314"/>
            <a:ext cx="6784209" cy="845360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lang="ko-KR" altLang="en-US" sz="2600" b="1" spc="-365" dirty="0">
                <a:latin typeface="Malgun Gothic"/>
                <a:ea typeface="+mn-ea"/>
              </a:rPr>
              <a:t>물건이 지닌 가치</a:t>
            </a:r>
            <a:r>
              <a:rPr lang="en-US" altLang="ko-KR" sz="2600" b="1" spc="-365" dirty="0">
                <a:latin typeface="Malgun Gothic"/>
                <a:ea typeface="+mn-ea"/>
              </a:rPr>
              <a:t>, </a:t>
            </a:r>
            <a:r>
              <a:rPr lang="ko-KR" altLang="en-US" sz="2600" b="1" spc="-365" dirty="0">
                <a:latin typeface="Malgun Gothic"/>
                <a:ea typeface="+mn-ea"/>
              </a:rPr>
              <a:t>구매하며 느낀 감정 등을 형용사로 기록할 수 있어요</a:t>
            </a:r>
            <a:endParaRPr lang="en-US" altLang="ko-KR" sz="2600" b="1" spc="-365" dirty="0">
              <a:latin typeface="Malgun Gothic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69FEF-B348-9DE6-287D-11424F8BD3D8}"/>
              </a:ext>
            </a:extLst>
          </p:cNvPr>
          <p:cNvSpPr txBox="1"/>
          <p:nvPr/>
        </p:nvSpPr>
        <p:spPr>
          <a:xfrm>
            <a:off x="5179414" y="557548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소비가치</a:t>
            </a:r>
            <a:r>
              <a:rPr lang="ko-KR" altLang="en-US" sz="1400" spc="-25" dirty="0">
                <a:solidFill>
                  <a:schemeClr val="bg1"/>
                </a:solidFill>
                <a:cs typeface="Malgun Gothic Semilight"/>
              </a:rPr>
              <a:t> 논문과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최신</a:t>
            </a:r>
            <a:r>
              <a:rPr lang="ko-KR" altLang="en-US" sz="1400" spc="-35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소비</a:t>
            </a:r>
            <a:r>
              <a:rPr lang="ko-KR" altLang="en-US" sz="1400" spc="-30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트렌드를</a:t>
            </a:r>
            <a:r>
              <a:rPr lang="ko-KR" altLang="en-US" sz="1400" spc="-30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65" dirty="0">
                <a:solidFill>
                  <a:schemeClr val="bg1"/>
                </a:solidFill>
                <a:cs typeface="Malgun Gothic Semilight"/>
              </a:rPr>
              <a:t>반영</a:t>
            </a:r>
            <a:endParaRPr lang="ko-KR" altLang="en-US" sz="1400" dirty="0">
              <a:solidFill>
                <a:schemeClr val="bg1"/>
              </a:solidFill>
              <a:cs typeface="Malgun Gothic Semi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D8AF4-CE16-7C06-1CFC-00CC3B1FFD95}"/>
              </a:ext>
            </a:extLst>
          </p:cNvPr>
          <p:cNvSpPr txBox="1"/>
          <p:nvPr/>
        </p:nvSpPr>
        <p:spPr>
          <a:xfrm>
            <a:off x="1646821" y="2229154"/>
            <a:ext cx="1904999" cy="52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논문을</a:t>
            </a:r>
            <a:r>
              <a:rPr lang="ko-KR" altLang="en-US" sz="1400" spc="-30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참고해</a:t>
            </a:r>
            <a:r>
              <a:rPr lang="ko-KR" altLang="en-US" sz="1400" spc="-30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90" dirty="0">
                <a:solidFill>
                  <a:srgbClr val="FFFFFF"/>
                </a:solidFill>
                <a:cs typeface="Malgun Gothic Semilight"/>
              </a:rPr>
              <a:t>엄선한 </a:t>
            </a:r>
          </a:p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소비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감정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키워드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en-US" altLang="ko-KR" sz="1400" spc="-25" dirty="0">
                <a:solidFill>
                  <a:srgbClr val="FFFFFF"/>
                </a:solidFill>
                <a:cs typeface="Malgun Gothic Semilight"/>
              </a:rPr>
              <a:t>12</a:t>
            </a:r>
            <a:r>
              <a:rPr lang="ko-KR" altLang="en-US" sz="1400" spc="-25" dirty="0">
                <a:solidFill>
                  <a:srgbClr val="FFFFFF"/>
                </a:solidFill>
                <a:cs typeface="Malgun Gothic Semilight"/>
              </a:rPr>
              <a:t>개</a:t>
            </a:r>
            <a:endParaRPr lang="ko-KR" altLang="en-US" sz="1400" dirty="0">
              <a:cs typeface="Malgun Gothic Semi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18">
            <a:extLst>
              <a:ext uri="{FF2B5EF4-FFF2-40B4-BE49-F238E27FC236}">
                <a16:creationId xmlns:a16="http://schemas.microsoft.com/office/drawing/2014/main" id="{85E37509-32B8-2FAB-762C-4F5FA8C2B34F}"/>
              </a:ext>
            </a:extLst>
          </p:cNvPr>
          <p:cNvSpPr/>
          <p:nvPr/>
        </p:nvSpPr>
        <p:spPr>
          <a:xfrm>
            <a:off x="3601939" y="2585414"/>
            <a:ext cx="1878544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4" y="0"/>
                </a:moveTo>
                <a:lnTo>
                  <a:pt x="203357" y="0"/>
                </a:lnTo>
                <a:lnTo>
                  <a:pt x="156729" y="5370"/>
                </a:lnTo>
                <a:lnTo>
                  <a:pt x="113925" y="20669"/>
                </a:lnTo>
                <a:lnTo>
                  <a:pt x="76167" y="44675"/>
                </a:lnTo>
                <a:lnTo>
                  <a:pt x="44675" y="76168"/>
                </a:lnTo>
                <a:lnTo>
                  <a:pt x="20669" y="113926"/>
                </a:lnTo>
                <a:lnTo>
                  <a:pt x="5370" y="156730"/>
                </a:lnTo>
                <a:lnTo>
                  <a:pt x="0" y="203358"/>
                </a:lnTo>
                <a:lnTo>
                  <a:pt x="5371" y="249986"/>
                </a:lnTo>
                <a:lnTo>
                  <a:pt x="20670" y="292790"/>
                </a:lnTo>
                <a:lnTo>
                  <a:pt x="44676" y="330548"/>
                </a:lnTo>
                <a:lnTo>
                  <a:pt x="76169" y="362041"/>
                </a:lnTo>
                <a:lnTo>
                  <a:pt x="113929" y="386047"/>
                </a:lnTo>
                <a:lnTo>
                  <a:pt x="156740" y="401346"/>
                </a:lnTo>
                <a:lnTo>
                  <a:pt x="203368" y="406717"/>
                </a:lnTo>
                <a:lnTo>
                  <a:pt x="1184794" y="406717"/>
                </a:lnTo>
                <a:lnTo>
                  <a:pt x="1231420" y="401346"/>
                </a:lnTo>
                <a:lnTo>
                  <a:pt x="1274222" y="386047"/>
                </a:lnTo>
                <a:lnTo>
                  <a:pt x="1311979" y="362041"/>
                </a:lnTo>
                <a:lnTo>
                  <a:pt x="1343471" y="330548"/>
                </a:lnTo>
                <a:lnTo>
                  <a:pt x="1367477" y="292790"/>
                </a:lnTo>
                <a:lnTo>
                  <a:pt x="1382775" y="249986"/>
                </a:lnTo>
                <a:lnTo>
                  <a:pt x="1388146" y="203358"/>
                </a:lnTo>
                <a:lnTo>
                  <a:pt x="1382775" y="156730"/>
                </a:lnTo>
                <a:lnTo>
                  <a:pt x="1367477" y="113926"/>
                </a:lnTo>
                <a:lnTo>
                  <a:pt x="1343471" y="76168"/>
                </a:lnTo>
                <a:lnTo>
                  <a:pt x="1311979" y="44675"/>
                </a:lnTo>
                <a:lnTo>
                  <a:pt x="1274222" y="20669"/>
                </a:lnTo>
                <a:lnTo>
                  <a:pt x="1231420" y="5370"/>
                </a:lnTo>
                <a:lnTo>
                  <a:pt x="11847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516579" y="1574482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8" y="0"/>
                </a:lnTo>
                <a:lnTo>
                  <a:pt x="123448" y="6005"/>
                </a:lnTo>
                <a:lnTo>
                  <a:pt x="83281" y="22954"/>
                </a:lnTo>
                <a:lnTo>
                  <a:pt x="49250" y="49244"/>
                </a:lnTo>
                <a:lnTo>
                  <a:pt x="22957" y="83272"/>
                </a:lnTo>
                <a:lnTo>
                  <a:pt x="6006" y="123436"/>
                </a:lnTo>
                <a:lnTo>
                  <a:pt x="0" y="168135"/>
                </a:lnTo>
                <a:lnTo>
                  <a:pt x="0" y="2669222"/>
                </a:lnTo>
                <a:lnTo>
                  <a:pt x="6006" y="2713920"/>
                </a:lnTo>
                <a:lnTo>
                  <a:pt x="22957" y="2754085"/>
                </a:lnTo>
                <a:lnTo>
                  <a:pt x="49250" y="2788113"/>
                </a:lnTo>
                <a:lnTo>
                  <a:pt x="83281" y="2814403"/>
                </a:lnTo>
                <a:lnTo>
                  <a:pt x="123448" y="2831352"/>
                </a:lnTo>
                <a:lnTo>
                  <a:pt x="168148" y="2837357"/>
                </a:lnTo>
                <a:lnTo>
                  <a:pt x="2151367" y="2837357"/>
                </a:lnTo>
                <a:lnTo>
                  <a:pt x="2196066" y="2831352"/>
                </a:lnTo>
                <a:lnTo>
                  <a:pt x="2236233" y="2814403"/>
                </a:lnTo>
                <a:lnTo>
                  <a:pt x="2270264" y="2788113"/>
                </a:lnTo>
                <a:lnTo>
                  <a:pt x="2296557" y="2754085"/>
                </a:lnTo>
                <a:lnTo>
                  <a:pt x="2313508" y="2713920"/>
                </a:lnTo>
                <a:lnTo>
                  <a:pt x="2319515" y="2669222"/>
                </a:lnTo>
                <a:lnTo>
                  <a:pt x="2319515" y="168135"/>
                </a:lnTo>
                <a:lnTo>
                  <a:pt x="2313508" y="123436"/>
                </a:lnTo>
                <a:lnTo>
                  <a:pt x="2296557" y="83272"/>
                </a:lnTo>
                <a:lnTo>
                  <a:pt x="2270264" y="49244"/>
                </a:lnTo>
                <a:lnTo>
                  <a:pt x="2236233" y="22954"/>
                </a:lnTo>
                <a:lnTo>
                  <a:pt x="2196066" y="6005"/>
                </a:lnTo>
                <a:lnTo>
                  <a:pt x="215136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61131" y="3320796"/>
            <a:ext cx="2030095" cy="869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8700"/>
              </a:lnSpc>
              <a:spcBef>
                <a:spcPts val="110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말도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안되는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소비는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광고로부터 </a:t>
            </a:r>
            <a:r>
              <a:rPr sz="800" spc="-9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시작됐다.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가뜩이나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쉽게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현혹되는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난데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요새는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정교해지다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못해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적중률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거의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100프로를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기록하고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실정.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사진과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함께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뜬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‘미드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속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약통!’이었던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기억한다.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하나에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넘어가는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스스로를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보며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얼마나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이미지의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노예인지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한번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깨달았다.</a:t>
            </a:r>
            <a:endParaRPr sz="8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4984" y="3482441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7" y="0"/>
                </a:lnTo>
                <a:lnTo>
                  <a:pt x="123448" y="6006"/>
                </a:lnTo>
                <a:lnTo>
                  <a:pt x="83281" y="22957"/>
                </a:lnTo>
                <a:lnTo>
                  <a:pt x="49250" y="49250"/>
                </a:lnTo>
                <a:lnTo>
                  <a:pt x="22957" y="83281"/>
                </a:lnTo>
                <a:lnTo>
                  <a:pt x="6006" y="123448"/>
                </a:lnTo>
                <a:lnTo>
                  <a:pt x="0" y="168147"/>
                </a:lnTo>
                <a:lnTo>
                  <a:pt x="0" y="2669227"/>
                </a:lnTo>
                <a:lnTo>
                  <a:pt x="6006" y="2713925"/>
                </a:lnTo>
                <a:lnTo>
                  <a:pt x="22957" y="2754091"/>
                </a:lnTo>
                <a:lnTo>
                  <a:pt x="49250" y="2788120"/>
                </a:lnTo>
                <a:lnTo>
                  <a:pt x="83281" y="2814411"/>
                </a:lnTo>
                <a:lnTo>
                  <a:pt x="123448" y="2831361"/>
                </a:lnTo>
                <a:lnTo>
                  <a:pt x="168147" y="2837367"/>
                </a:lnTo>
                <a:lnTo>
                  <a:pt x="2151367" y="2837367"/>
                </a:lnTo>
                <a:lnTo>
                  <a:pt x="2196066" y="2831361"/>
                </a:lnTo>
                <a:lnTo>
                  <a:pt x="2236233" y="2814411"/>
                </a:lnTo>
                <a:lnTo>
                  <a:pt x="2270264" y="2788120"/>
                </a:lnTo>
                <a:lnTo>
                  <a:pt x="2296557" y="2754091"/>
                </a:lnTo>
                <a:lnTo>
                  <a:pt x="2313508" y="2713925"/>
                </a:lnTo>
                <a:lnTo>
                  <a:pt x="2319515" y="2669227"/>
                </a:lnTo>
                <a:lnTo>
                  <a:pt x="2319515" y="168147"/>
                </a:lnTo>
                <a:lnTo>
                  <a:pt x="2313508" y="123448"/>
                </a:lnTo>
                <a:lnTo>
                  <a:pt x="2296557" y="83281"/>
                </a:lnTo>
                <a:lnTo>
                  <a:pt x="2270264" y="49250"/>
                </a:lnTo>
                <a:lnTo>
                  <a:pt x="2236233" y="22957"/>
                </a:lnTo>
                <a:lnTo>
                  <a:pt x="2196066" y="6006"/>
                </a:lnTo>
                <a:lnTo>
                  <a:pt x="215136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0277" y="5192267"/>
            <a:ext cx="193865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200"/>
              </a:lnSpc>
              <a:spcBef>
                <a:spcPts val="105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어른이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되어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좋은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원하는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있다는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것,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아쉬운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간절함이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덜해졌다는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점이다.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부족한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용돈을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아끼고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모아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작은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며칠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길게는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몇달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내게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기쁨을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안겨줬는데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때만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반짝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기쁘고는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금세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기억에서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잊고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만다.</a:t>
            </a:r>
            <a:endParaRPr sz="800">
              <a:latin typeface="Malgun Gothic Semilight"/>
              <a:cs typeface="Malgun Gothic Semi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1788" y="1815528"/>
            <a:ext cx="1295196" cy="12951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8394" y="3724211"/>
            <a:ext cx="1282103" cy="128210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22076" y="2495207"/>
            <a:ext cx="2319655" cy="2837815"/>
            <a:chOff x="522076" y="2495207"/>
            <a:chExt cx="2319655" cy="2837815"/>
          </a:xfrm>
        </p:grpSpPr>
        <p:sp>
          <p:nvSpPr>
            <p:cNvPr id="12" name="object 12"/>
            <p:cNvSpPr/>
            <p:nvPr/>
          </p:nvSpPr>
          <p:spPr>
            <a:xfrm>
              <a:off x="522076" y="2495207"/>
              <a:ext cx="2319655" cy="2837815"/>
            </a:xfrm>
            <a:custGeom>
              <a:avLst/>
              <a:gdLst/>
              <a:ahLst/>
              <a:cxnLst/>
              <a:rect l="l" t="t" r="r" b="b"/>
              <a:pathLst>
                <a:path w="2319655" h="2837815">
                  <a:moveTo>
                    <a:pt x="2151362" y="0"/>
                  </a:moveTo>
                  <a:lnTo>
                    <a:pt x="168141" y="0"/>
                  </a:lnTo>
                  <a:lnTo>
                    <a:pt x="123442" y="6006"/>
                  </a:lnTo>
                  <a:lnTo>
                    <a:pt x="83277" y="22957"/>
                  </a:lnTo>
                  <a:lnTo>
                    <a:pt x="49247" y="49250"/>
                  </a:lnTo>
                  <a:lnTo>
                    <a:pt x="22956" y="83281"/>
                  </a:lnTo>
                  <a:lnTo>
                    <a:pt x="6006" y="123448"/>
                  </a:lnTo>
                  <a:lnTo>
                    <a:pt x="0" y="168148"/>
                  </a:lnTo>
                  <a:lnTo>
                    <a:pt x="0" y="2669222"/>
                  </a:lnTo>
                  <a:lnTo>
                    <a:pt x="6006" y="2713921"/>
                  </a:lnTo>
                  <a:lnTo>
                    <a:pt x="22956" y="2754088"/>
                  </a:lnTo>
                  <a:lnTo>
                    <a:pt x="49247" y="2788119"/>
                  </a:lnTo>
                  <a:lnTo>
                    <a:pt x="83277" y="2814412"/>
                  </a:lnTo>
                  <a:lnTo>
                    <a:pt x="123442" y="2831363"/>
                  </a:lnTo>
                  <a:lnTo>
                    <a:pt x="168141" y="2837370"/>
                  </a:lnTo>
                  <a:lnTo>
                    <a:pt x="2151362" y="2837370"/>
                  </a:lnTo>
                  <a:lnTo>
                    <a:pt x="2196061" y="2831363"/>
                  </a:lnTo>
                  <a:lnTo>
                    <a:pt x="2236228" y="2814412"/>
                  </a:lnTo>
                  <a:lnTo>
                    <a:pt x="2270259" y="2788119"/>
                  </a:lnTo>
                  <a:lnTo>
                    <a:pt x="2296552" y="2754088"/>
                  </a:lnTo>
                  <a:lnTo>
                    <a:pt x="2313503" y="2713921"/>
                  </a:lnTo>
                  <a:lnTo>
                    <a:pt x="2319510" y="2669222"/>
                  </a:lnTo>
                  <a:lnTo>
                    <a:pt x="2319510" y="168148"/>
                  </a:lnTo>
                  <a:lnTo>
                    <a:pt x="2313503" y="123448"/>
                  </a:lnTo>
                  <a:lnTo>
                    <a:pt x="2296552" y="83281"/>
                  </a:lnTo>
                  <a:lnTo>
                    <a:pt x="2270259" y="49250"/>
                  </a:lnTo>
                  <a:lnTo>
                    <a:pt x="2236228" y="22957"/>
                  </a:lnTo>
                  <a:lnTo>
                    <a:pt x="2196061" y="6006"/>
                  </a:lnTo>
                  <a:lnTo>
                    <a:pt x="2151362" y="0"/>
                  </a:lnTo>
                  <a:close/>
                </a:path>
              </a:pathLst>
            </a:custGeom>
            <a:solidFill>
              <a:srgbClr val="F1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479" y="2763558"/>
              <a:ext cx="1282103" cy="12821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7519" y="4198620"/>
            <a:ext cx="197802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200"/>
              </a:lnSpc>
              <a:spcBef>
                <a:spcPts val="105"/>
              </a:spcBef>
            </a:pP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태국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Siam city</a:t>
            </a:r>
            <a:r>
              <a:rPr sz="800" spc="-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cement사의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포대를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업사이클링해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파우치.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무거운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다치지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않고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조심히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드는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자세를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표현한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일러스트가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힙하게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느껴지는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아이러니함이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매력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포인트.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제품들은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여러개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가지고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바스락거리는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제형에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비해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의외로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내구성이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튼튼하고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색조합이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아름다워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손이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많이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간다.</a:t>
            </a:r>
            <a:endParaRPr sz="800" dirty="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00357" y="2741280"/>
            <a:ext cx="16817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sz="1400" spc="-175" dirty="0">
                <a:solidFill>
                  <a:srgbClr val="FFFFFF"/>
                </a:solidFill>
              </a:rPr>
              <a:t>소비하며 떠오른 생각</a:t>
            </a:r>
          </a:p>
        </p:txBody>
      </p:sp>
      <p:sp>
        <p:nvSpPr>
          <p:cNvPr id="17" name="object 17"/>
          <p:cNvSpPr/>
          <p:nvPr/>
        </p:nvSpPr>
        <p:spPr>
          <a:xfrm>
            <a:off x="4439611" y="307504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202730" y="0"/>
                </a:moveTo>
                <a:lnTo>
                  <a:pt x="0" y="0"/>
                </a:lnTo>
                <a:lnTo>
                  <a:pt x="101371" y="177228"/>
                </a:lnTo>
                <a:lnTo>
                  <a:pt x="202730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7471" y="5586239"/>
            <a:ext cx="1661563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4" y="0"/>
                </a:moveTo>
                <a:lnTo>
                  <a:pt x="203357" y="0"/>
                </a:lnTo>
                <a:lnTo>
                  <a:pt x="156729" y="5370"/>
                </a:lnTo>
                <a:lnTo>
                  <a:pt x="113925" y="20669"/>
                </a:lnTo>
                <a:lnTo>
                  <a:pt x="76167" y="44675"/>
                </a:lnTo>
                <a:lnTo>
                  <a:pt x="44675" y="76168"/>
                </a:lnTo>
                <a:lnTo>
                  <a:pt x="20669" y="113926"/>
                </a:lnTo>
                <a:lnTo>
                  <a:pt x="5370" y="156730"/>
                </a:lnTo>
                <a:lnTo>
                  <a:pt x="0" y="203358"/>
                </a:lnTo>
                <a:lnTo>
                  <a:pt x="5371" y="249986"/>
                </a:lnTo>
                <a:lnTo>
                  <a:pt x="20670" y="292790"/>
                </a:lnTo>
                <a:lnTo>
                  <a:pt x="44676" y="330548"/>
                </a:lnTo>
                <a:lnTo>
                  <a:pt x="76169" y="362041"/>
                </a:lnTo>
                <a:lnTo>
                  <a:pt x="113929" y="386047"/>
                </a:lnTo>
                <a:lnTo>
                  <a:pt x="156740" y="401346"/>
                </a:lnTo>
                <a:lnTo>
                  <a:pt x="203368" y="406717"/>
                </a:lnTo>
                <a:lnTo>
                  <a:pt x="1184794" y="406717"/>
                </a:lnTo>
                <a:lnTo>
                  <a:pt x="1231420" y="401346"/>
                </a:lnTo>
                <a:lnTo>
                  <a:pt x="1274222" y="386047"/>
                </a:lnTo>
                <a:lnTo>
                  <a:pt x="1311979" y="362041"/>
                </a:lnTo>
                <a:lnTo>
                  <a:pt x="1343471" y="330548"/>
                </a:lnTo>
                <a:lnTo>
                  <a:pt x="1367477" y="292790"/>
                </a:lnTo>
                <a:lnTo>
                  <a:pt x="1382775" y="249986"/>
                </a:lnTo>
                <a:lnTo>
                  <a:pt x="1388146" y="203358"/>
                </a:lnTo>
                <a:lnTo>
                  <a:pt x="1382775" y="156730"/>
                </a:lnTo>
                <a:lnTo>
                  <a:pt x="1367477" y="113926"/>
                </a:lnTo>
                <a:lnTo>
                  <a:pt x="1343471" y="76168"/>
                </a:lnTo>
                <a:lnTo>
                  <a:pt x="1311979" y="44675"/>
                </a:lnTo>
                <a:lnTo>
                  <a:pt x="1274222" y="20669"/>
                </a:lnTo>
                <a:lnTo>
                  <a:pt x="1231420" y="5370"/>
                </a:lnTo>
                <a:lnTo>
                  <a:pt x="11847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1876" y="5739210"/>
            <a:ext cx="14693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sz="1400" spc="-175" dirty="0">
                <a:solidFill>
                  <a:srgbClr val="FFFFFF"/>
                </a:solidFill>
              </a:rPr>
              <a:t>이 상품만의 매력</a:t>
            </a:r>
          </a:p>
        </p:txBody>
      </p:sp>
      <p:sp>
        <p:nvSpPr>
          <p:cNvPr id="20" name="object 20"/>
          <p:cNvSpPr/>
          <p:nvPr/>
        </p:nvSpPr>
        <p:spPr>
          <a:xfrm>
            <a:off x="1600063" y="5463777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71" y="0"/>
                </a:moveTo>
                <a:lnTo>
                  <a:pt x="0" y="177238"/>
                </a:lnTo>
                <a:lnTo>
                  <a:pt x="202730" y="177238"/>
                </a:lnTo>
                <a:lnTo>
                  <a:pt x="1013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14483" y="4740389"/>
            <a:ext cx="1388745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5" y="0"/>
                </a:moveTo>
                <a:lnTo>
                  <a:pt x="203352" y="0"/>
                </a:lnTo>
                <a:lnTo>
                  <a:pt x="156726" y="5370"/>
                </a:lnTo>
                <a:lnTo>
                  <a:pt x="113924" y="20669"/>
                </a:lnTo>
                <a:lnTo>
                  <a:pt x="76166" y="44674"/>
                </a:lnTo>
                <a:lnTo>
                  <a:pt x="44674" y="76166"/>
                </a:lnTo>
                <a:lnTo>
                  <a:pt x="20669" y="113924"/>
                </a:lnTo>
                <a:lnTo>
                  <a:pt x="5370" y="156726"/>
                </a:lnTo>
                <a:lnTo>
                  <a:pt x="0" y="203352"/>
                </a:lnTo>
                <a:lnTo>
                  <a:pt x="5370" y="249983"/>
                </a:lnTo>
                <a:lnTo>
                  <a:pt x="20669" y="292788"/>
                </a:lnTo>
                <a:lnTo>
                  <a:pt x="44674" y="330548"/>
                </a:lnTo>
                <a:lnTo>
                  <a:pt x="76166" y="362041"/>
                </a:lnTo>
                <a:lnTo>
                  <a:pt x="113924" y="386047"/>
                </a:lnTo>
                <a:lnTo>
                  <a:pt x="156726" y="401346"/>
                </a:lnTo>
                <a:lnTo>
                  <a:pt x="203352" y="406717"/>
                </a:lnTo>
                <a:lnTo>
                  <a:pt x="1184782" y="406717"/>
                </a:lnTo>
                <a:lnTo>
                  <a:pt x="1231413" y="401346"/>
                </a:lnTo>
                <a:lnTo>
                  <a:pt x="1274219" y="386047"/>
                </a:lnTo>
                <a:lnTo>
                  <a:pt x="1311978" y="362041"/>
                </a:lnTo>
                <a:lnTo>
                  <a:pt x="1343472" y="330548"/>
                </a:lnTo>
                <a:lnTo>
                  <a:pt x="1367478" y="292788"/>
                </a:lnTo>
                <a:lnTo>
                  <a:pt x="1382777" y="249983"/>
                </a:lnTo>
                <a:lnTo>
                  <a:pt x="1388148" y="203352"/>
                </a:lnTo>
                <a:lnTo>
                  <a:pt x="1382777" y="156726"/>
                </a:lnTo>
                <a:lnTo>
                  <a:pt x="1367478" y="113924"/>
                </a:lnTo>
                <a:lnTo>
                  <a:pt x="1343473" y="76166"/>
                </a:lnTo>
                <a:lnTo>
                  <a:pt x="1311981" y="44674"/>
                </a:lnTo>
                <a:lnTo>
                  <a:pt x="1274223" y="20669"/>
                </a:lnTo>
                <a:lnTo>
                  <a:pt x="1231421" y="5370"/>
                </a:lnTo>
                <a:lnTo>
                  <a:pt x="118479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223867" y="4887847"/>
            <a:ext cx="9532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</a:rPr>
              <a:t>구매 동기</a:t>
            </a:r>
          </a:p>
        </p:txBody>
      </p:sp>
      <p:sp>
        <p:nvSpPr>
          <p:cNvPr id="23" name="object 23"/>
          <p:cNvSpPr/>
          <p:nvPr/>
        </p:nvSpPr>
        <p:spPr>
          <a:xfrm>
            <a:off x="10598911" y="462038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58" y="0"/>
                </a:moveTo>
                <a:lnTo>
                  <a:pt x="0" y="177228"/>
                </a:lnTo>
                <a:lnTo>
                  <a:pt x="202730" y="177228"/>
                </a:lnTo>
                <a:lnTo>
                  <a:pt x="10135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2975" y="544004"/>
            <a:ext cx="3429609" cy="6097083"/>
          </a:xfrm>
          <a:prstGeom prst="rect">
            <a:avLst/>
          </a:prstGeom>
        </p:spPr>
      </p:pic>
      <p:sp>
        <p:nvSpPr>
          <p:cNvPr id="27" name="object 8">
            <a:extLst>
              <a:ext uri="{FF2B5EF4-FFF2-40B4-BE49-F238E27FC236}">
                <a16:creationId xmlns:a16="http://schemas.microsoft.com/office/drawing/2014/main" id="{04499942-946E-6731-A9B9-4C9483266B4F}"/>
              </a:ext>
            </a:extLst>
          </p:cNvPr>
          <p:cNvSpPr txBox="1">
            <a:spLocks/>
          </p:cNvSpPr>
          <p:nvPr/>
        </p:nvSpPr>
        <p:spPr>
          <a:xfrm>
            <a:off x="753368" y="655314"/>
            <a:ext cx="4397130" cy="845360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lang="ko-KR" altLang="en-US" sz="2600" b="1" spc="-365" dirty="0">
                <a:latin typeface="Malgun Gothic"/>
                <a:ea typeface="+mn-ea"/>
              </a:rPr>
              <a:t>오늘 소비에 대해 자세히 기록하며 나만의 소비 가치관을 만들어요</a:t>
            </a:r>
            <a:r>
              <a:rPr lang="en-US" altLang="ko-KR" sz="2600" b="1" spc="-365" dirty="0">
                <a:latin typeface="Malgun Gothic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2828</TotalTime>
  <Words>769</Words>
  <Application>Microsoft Macintosh PowerPoint</Application>
  <PresentationFormat>와이드스크린</PresentationFormat>
  <Paragraphs>89</Paragraphs>
  <Slides>13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Malgun Gothic</vt:lpstr>
      <vt:lpstr>Malgun Gothic</vt:lpstr>
      <vt:lpstr>Malgun Gothic Semilight</vt:lpstr>
      <vt:lpstr>Ttangsbudaejjigae Medium</vt:lpstr>
      <vt:lpstr>Arial</vt:lpstr>
      <vt:lpstr>Office 테마</vt:lpstr>
      <vt:lpstr>소비채집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이루고 싶은 소비 목표를 적고,  구매한 물건을 사진으로 기록해요.</vt:lpstr>
      <vt:lpstr>PowerPoint 프레젠테이션</vt:lpstr>
      <vt:lpstr>PowerPoint 프레젠테이션</vt:lpstr>
      <vt:lpstr>PowerPoint 프레젠테이션</vt:lpstr>
      <vt:lpstr>PowerPoint 프레젠테이션</vt:lpstr>
      <vt:lpstr>기존 소비 기록 앱과 이런 점이 달라요.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안이연 한화시스템/ICT</cp:lastModifiedBy>
  <cp:revision>10</cp:revision>
  <dcterms:created xsi:type="dcterms:W3CDTF">2025-02-14T12:51:26Z</dcterms:created>
  <dcterms:modified xsi:type="dcterms:W3CDTF">2025-02-16T12:02:29Z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2023-11-12T00:00:00Z</vt:filetime>
  </property>
  <property fmtid="{D5CDD505-2E9C-101B-9397-08002B2CF9AE}" pid="3" name="LastSaved">
    <vt:filetime>2025-02-14T00:00:00Z</vt:filetime>
  </property>
  <property fmtid="{D5CDD505-2E9C-101B-9397-08002B2CF9AE}" pid="4" name="Producer">
    <vt:lpwstr>3-Heights(TM) PDF Security Shell 4.8.25.2 (http://www.pdf-tools.com)</vt:lpwstr>
  </property>
</Properties>
</file>